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427" r:id="rId2"/>
    <p:sldId id="625" r:id="rId3"/>
    <p:sldId id="626" r:id="rId4"/>
    <p:sldId id="428" r:id="rId5"/>
    <p:sldId id="417" r:id="rId6"/>
    <p:sldId id="500" r:id="rId7"/>
    <p:sldId id="499" r:id="rId8"/>
    <p:sldId id="443" r:id="rId9"/>
    <p:sldId id="444" r:id="rId10"/>
    <p:sldId id="445" r:id="rId11"/>
    <p:sldId id="446" r:id="rId12"/>
    <p:sldId id="447" r:id="rId13"/>
    <p:sldId id="365" r:id="rId14"/>
    <p:sldId id="366" r:id="rId15"/>
    <p:sldId id="367" r:id="rId16"/>
    <p:sldId id="368" r:id="rId17"/>
    <p:sldId id="369" r:id="rId18"/>
    <p:sldId id="463" r:id="rId19"/>
    <p:sldId id="464" r:id="rId20"/>
    <p:sldId id="465"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576" r:id="rId36"/>
    <p:sldId id="466" r:id="rId37"/>
    <p:sldId id="467" r:id="rId38"/>
    <p:sldId id="468" r:id="rId39"/>
    <p:sldId id="469" r:id="rId40"/>
    <p:sldId id="470" r:id="rId41"/>
    <p:sldId id="613" r:id="rId42"/>
    <p:sldId id="471" r:id="rId43"/>
    <p:sldId id="474" r:id="rId44"/>
    <p:sldId id="544" r:id="rId45"/>
    <p:sldId id="545" r:id="rId46"/>
    <p:sldId id="475" r:id="rId47"/>
    <p:sldId id="476" r:id="rId48"/>
    <p:sldId id="629" r:id="rId49"/>
    <p:sldId id="542" r:id="rId50"/>
    <p:sldId id="543" r:id="rId51"/>
    <p:sldId id="481" r:id="rId52"/>
    <p:sldId id="482" r:id="rId53"/>
    <p:sldId id="484" r:id="rId54"/>
    <p:sldId id="485" r:id="rId55"/>
    <p:sldId id="487" r:id="rId56"/>
    <p:sldId id="488" r:id="rId57"/>
    <p:sldId id="489" r:id="rId58"/>
    <p:sldId id="490" r:id="rId59"/>
    <p:sldId id="630" r:id="rId60"/>
    <p:sldId id="632" r:id="rId61"/>
    <p:sldId id="631" r:id="rId62"/>
    <p:sldId id="492" r:id="rId63"/>
    <p:sldId id="496" r:id="rId64"/>
    <p:sldId id="497" r:id="rId65"/>
    <p:sldId id="537" r:id="rId66"/>
    <p:sldId id="535" r:id="rId67"/>
    <p:sldId id="536" r:id="rId68"/>
    <p:sldId id="502" r:id="rId69"/>
    <p:sldId id="573" r:id="rId70"/>
    <p:sldId id="505" r:id="rId71"/>
    <p:sldId id="508" r:id="rId72"/>
    <p:sldId id="501" r:id="rId73"/>
    <p:sldId id="516" r:id="rId74"/>
    <p:sldId id="517" r:id="rId75"/>
    <p:sldId id="518" r:id="rId76"/>
    <p:sldId id="519" r:id="rId77"/>
    <p:sldId id="523" r:id="rId78"/>
    <p:sldId id="524" r:id="rId79"/>
    <p:sldId id="620" r:id="rId80"/>
    <p:sldId id="621" r:id="rId81"/>
    <p:sldId id="622" r:id="rId82"/>
    <p:sldId id="575" r:id="rId83"/>
    <p:sldId id="526" r:id="rId84"/>
    <p:sldId id="577" r:id="rId85"/>
    <p:sldId id="538" r:id="rId86"/>
    <p:sldId id="498" r:id="rId87"/>
    <p:sldId id="541" r:id="rId88"/>
    <p:sldId id="547" r:id="rId89"/>
    <p:sldId id="549" r:id="rId90"/>
    <p:sldId id="550" r:id="rId91"/>
    <p:sldId id="551" r:id="rId92"/>
    <p:sldId id="552" r:id="rId93"/>
    <p:sldId id="553" r:id="rId94"/>
    <p:sldId id="559" r:id="rId95"/>
    <p:sldId id="560" r:id="rId96"/>
    <p:sldId id="561" r:id="rId97"/>
    <p:sldId id="564" r:id="rId98"/>
    <p:sldId id="565" r:id="rId99"/>
    <p:sldId id="566" r:id="rId100"/>
    <p:sldId id="567" r:id="rId101"/>
    <p:sldId id="581" r:id="rId102"/>
    <p:sldId id="570" r:id="rId103"/>
    <p:sldId id="568" r:id="rId104"/>
    <p:sldId id="569" r:id="rId105"/>
    <p:sldId id="582" r:id="rId106"/>
    <p:sldId id="586" r:id="rId107"/>
    <p:sldId id="587" r:id="rId108"/>
    <p:sldId id="597" r:id="rId109"/>
    <p:sldId id="591" r:id="rId110"/>
    <p:sldId id="593" r:id="rId111"/>
    <p:sldId id="598" r:id="rId112"/>
    <p:sldId id="599" r:id="rId113"/>
    <p:sldId id="603" r:id="rId114"/>
    <p:sldId id="604" r:id="rId115"/>
    <p:sldId id="605" r:id="rId116"/>
    <p:sldId id="606" r:id="rId117"/>
    <p:sldId id="610" r:id="rId118"/>
    <p:sldId id="627" r:id="rId119"/>
    <p:sldId id="578" r:id="rId120"/>
    <p:sldId id="579" r:id="rId121"/>
    <p:sldId id="580" r:id="rId122"/>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0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image" Target="../media/image9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3C0EC-205B-4D6C-B89A-32E806B36FBE}" type="datetimeFigureOut">
              <a:rPr lang="es-CR" smtClean="0"/>
              <a:pPr/>
              <a:t>12/9/2019</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BABDEA-2793-406D-9562-710E5C166942}" type="slidenum">
              <a:rPr lang="es-CR" smtClean="0"/>
              <a:pPr/>
              <a:t>‹Nº›</a:t>
            </a:fld>
            <a:endParaRPr lang="es-CR"/>
          </a:p>
        </p:txBody>
      </p:sp>
    </p:spTree>
    <p:extLst>
      <p:ext uri="{BB962C8B-B14F-4D97-AF65-F5344CB8AC3E}">
        <p14:creationId xmlns:p14="http://schemas.microsoft.com/office/powerpoint/2010/main" val="164035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6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6FBE14-ACF9-47D2-BE69-C9C220E872DB}" type="datetimeFigureOut">
              <a:rPr lang="es-CR" smtClean="0"/>
              <a:pPr/>
              <a:t>12/9/2019</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32413828-524F-47CF-A0E0-F30E814D7DB8}" type="slidenum">
              <a:rPr lang="es-CR" smtClean="0"/>
              <a:pPr/>
              <a:t>‹Nº›</a:t>
            </a:fld>
            <a:endParaRPr lang="es-C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FBE14-ACF9-47D2-BE69-C9C220E872DB}" type="datetimeFigureOut">
              <a:rPr lang="es-CR" smtClean="0"/>
              <a:pPr/>
              <a:t>12/9/2019</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13828-524F-47CF-A0E0-F30E814D7DB8}" type="slidenum">
              <a:rPr lang="es-CR" smtClean="0"/>
              <a:pPr/>
              <a:t>‹Nº›</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oleObject" Target="../embeddings/oleObject3.bin"/><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6.png"/><Relationship Id="rId2" Type="http://schemas.openxmlformats.org/officeDocument/2006/relationships/slideLayout" Target="../slideLayouts/slideLayout7.xml"/><Relationship Id="rId16" Type="http://schemas.openxmlformats.org/officeDocument/2006/relationships/image" Target="../media/image115.jpeg"/><Relationship Id="rId1" Type="http://schemas.openxmlformats.org/officeDocument/2006/relationships/vmlDrawing" Target="../drawings/vmlDrawing2.vml"/><Relationship Id="rId6" Type="http://schemas.openxmlformats.org/officeDocument/2006/relationships/image" Target="../media/image106.png"/><Relationship Id="rId11" Type="http://schemas.openxmlformats.org/officeDocument/2006/relationships/image" Target="../media/image112.png"/><Relationship Id="rId5" Type="http://schemas.openxmlformats.org/officeDocument/2006/relationships/oleObject" Target="../embeddings/oleObject4.bin"/><Relationship Id="rId15" Type="http://schemas.openxmlformats.org/officeDocument/2006/relationships/image" Target="../media/image107.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oleObject" Target="../embeddings/oleObject5.bin"/></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1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6.jpeg"/><Relationship Id="rId4" Type="http://schemas.openxmlformats.org/officeDocument/2006/relationships/image" Target="../media/image131.png"/><Relationship Id="rId9" Type="http://schemas.openxmlformats.org/officeDocument/2006/relationships/image" Target="http://bp0.blogger.com/_C67f19UquvY/R7ZGV4iht6I/AAAAAAAAADs/wdSME9JSIhc/s320/espada_5monarcas.jpg"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jpeg"/></Relationships>
</file>

<file path=ppt/slides/_rels/slide11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co/url?sa=i&amp;rct=j&amp;q=&amp;esrc=s&amp;frm=1&amp;source=images&amp;cd=&amp;cad=rja&amp;docid=JVxpjTrUJ3FQdM&amp;tbnid=nyaUFaMQ_kVXZM:&amp;ved=0CAUQjRw&amp;url=http://www.dailynterpreter.com/archives/1100&amp;ei=3l-dUcTkEo6m8QSOl4DwDw&amp;bvm=bv.46751780,d.eWU&amp;psig=AFQjCNFGxR23H-cBkpPMfP_6Jg7PJPqz8Q&amp;ust=1369353908440685"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elespectador.com/impreso/vivir/articulo-313833-los-guardianes-de-yurupari"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flickriver.com/photos/unforth/tags/southamerican/" TargetMode="Externa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www.google.com.co/url?sa=i&amp;rct=j&amp;q=&amp;esrc=s&amp;frm=1&amp;source=images&amp;cd=&amp;cad=rja&amp;docid=kPGeNjPiY3NfVM&amp;tbnid=AmgVuEkXy6-UaM:&amp;ved=0CAUQjRw&amp;url=http://www.flickr.com/photos/cbg2010/sets/72157623791422695/detail/&amp;ei=8V6dUZCiC47i8gTemYDYBA&amp;bvm=bv.46751780,d.eWU&amp;psig=AFQjCNFGxR23H-cBkpPMfP_6Jg7PJPqz8Q&amp;ust=1369353908440685" TargetMode="Externa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flickriver.com/photos/cbg2010/"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google.com.co/url?sa=i&amp;rct=j&amp;q=&amp;esrc=s&amp;frm=1&amp;source=images&amp;cd=&amp;cad=rja&amp;docid=ynKL3fbuX5vp2M&amp;tbnid=s3ty4QyicK-8lM:&amp;ved=0CAUQjRw&amp;url=http://www.eldiario.com.co/seccion/CULTURA/los-jaguares-de-yurupary120422.html&amp;ei=amGdUa2vEozs9ATwqYDgBA&amp;bvm=bv.46751780,d.eWU&amp;psig=AFQjCNEmVLZEEHMtsa-k83poRyolgPaz9g&amp;ust=1369354958009464" TargetMode="Externa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hyperlink" Target="http://www.terra.com.mx/articulo.aspx?articuloid=255139"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google.es/url?sa=i&amp;rct=j&amp;q=imagenes+scouts,+cuerno+kudu&amp;source=images&amp;cd=&amp;cad=rja&amp;docid=mPx1BwTE464LkM&amp;tbnid=CFEePxczNwc3WM:&amp;ved=0CAUQjRw&amp;url=http://www.wikipowell.org/Cuerno_Kud%C3%BA&amp;ei=PFFCUe20EuScyQGIuYGQAQ&amp;bvm=bv.43287494,d.aWc&amp;psig=AFQjCNE7W4C77DCkLI-0pe7exDI-ktE3Rw&amp;ust=1363387060110692"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es/url?sa=i&amp;rct=j&amp;q=imagenes+scouts,+cuerno+kudu&amp;source=images&amp;cd=&amp;cad=rja&amp;docid=mPx1BwTE464LkM&amp;tbnid=CFEePxczNwc3WM:&amp;ved=0CAUQjRw&amp;url=http://www.fotolog.com/scout_david/35097935/&amp;ei=SVFCUe3oKfOFyQHDioCwAw&amp;bvm=bv.43287494,d.aWc&amp;psig=AFQjCNE7W4C77DCkLI-0pe7exDI-ktE3Rw&amp;ust=1363387060110692"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es/url?sa=i&amp;rct=j&amp;q=imagenes+scouts,+cuerno+kudu&amp;source=images&amp;cd=&amp;cad=rja&amp;docid=-LGQdAu-jFDuKM&amp;tbnid=Ch0BhJ6k5hhyJM:&amp;ved=0CAUQjRw&amp;url=http://gilwellmexico.blogspot.com/2012/09/50-anos-del-primer-ttt-1-en.html&amp;ei=5lFCUcmRF-W6yAGlh4HAAw&amp;bvm=bv.43287494,d.aWc&amp;psig=AFQjCNE7W4C77DCkLI-0pe7exDI-ktE3Rw&amp;ust=1363387060110692"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es/url?sa=i&amp;rct=j&amp;q=imagenes+scouts,+cuerno+kudu&amp;source=images&amp;cd=&amp;cad=rja&amp;docid=7mbrPF9MtXrubM&amp;tbnid=DRI7XflrOL_2mM:&amp;ved=0CAUQjRw&amp;url=http://santiago-apostol.blogspot.com/2007_07_01_archive.html&amp;ei=wVFCUdXRJsiMyQHZ8oGQBQ&amp;bvm=bv.43287494,d.aWc&amp;psig=AFQjCNE7W4C77DCkLI-0pe7exDI-ktE3Rw&amp;ust=1363387060110692"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oleObject" Target="../embeddings/oleObject1.bin"/><Relationship Id="rId9" Type="http://schemas.openxmlformats.org/officeDocument/2006/relationships/image" Target="../media/image93.png"/></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2" cstate="print"/>
          <a:srcRect/>
          <a:stretch>
            <a:fillRect/>
          </a:stretch>
        </p:blipFill>
        <p:spPr bwMode="auto">
          <a:xfrm>
            <a:off x="623232" y="2624101"/>
            <a:ext cx="4812863" cy="3596460"/>
          </a:xfrm>
          <a:prstGeom prst="rect">
            <a:avLst/>
          </a:prstGeom>
          <a:noFill/>
          <a:ln w="9525">
            <a:noFill/>
            <a:miter lim="800000"/>
            <a:headEnd/>
            <a:tailEnd/>
          </a:ln>
        </p:spPr>
      </p:pic>
      <p:sp>
        <p:nvSpPr>
          <p:cNvPr id="25603" name="WordArt 10" descr="Bolsa de papel"/>
          <p:cNvSpPr>
            <a:spLocks noChangeArrowheads="1" noChangeShapeType="1" noTextEdit="1"/>
          </p:cNvSpPr>
          <p:nvPr/>
        </p:nvSpPr>
        <p:spPr bwMode="auto">
          <a:xfrm>
            <a:off x="1763688" y="1120774"/>
            <a:ext cx="4232702" cy="1125134"/>
          </a:xfrm>
          <a:prstGeom prst="rect">
            <a:avLst/>
          </a:prstGeom>
        </p:spPr>
        <p:txBody>
          <a:bodyPr wrap="none" fromWordArt="1">
            <a:prstTxWarp prst="textPlain">
              <a:avLst>
                <a:gd name="adj" fmla="val 50759"/>
              </a:avLst>
            </a:prstTxWarp>
          </a:bodyPr>
          <a:lstStyle/>
          <a:p>
            <a:pPr algn="ctr"/>
            <a:r>
              <a:rPr lang="es-CR" sz="3000" b="1" kern="10" dirty="0">
                <a:ln w="9525">
                  <a:solidFill>
                    <a:srgbClr val="FFFF00"/>
                  </a:solidFill>
                  <a:round/>
                  <a:headEnd/>
                  <a:tailEnd/>
                </a:ln>
                <a:solidFill>
                  <a:srgbClr val="006600"/>
                </a:solidFill>
                <a:effectLst>
                  <a:outerShdw dist="563972" dir="14049741" sx="125000" sy="125000" algn="tl" rotWithShape="0">
                    <a:srgbClr val="C7DFD3">
                      <a:alpha val="79999"/>
                    </a:srgbClr>
                  </a:outerShdw>
                </a:effectLst>
                <a:latin typeface="Arial Black"/>
              </a:rPr>
              <a:t>TECNICA SCOUT</a:t>
            </a:r>
          </a:p>
          <a:p>
            <a:pPr algn="ctr"/>
            <a:r>
              <a:rPr lang="es-CR" sz="3000" b="1" kern="10" dirty="0">
                <a:ln w="9525">
                  <a:solidFill>
                    <a:srgbClr val="FFFF00"/>
                  </a:solidFill>
                  <a:round/>
                  <a:headEnd/>
                  <a:tailEnd/>
                </a:ln>
                <a:solidFill>
                  <a:srgbClr val="006600"/>
                </a:solidFill>
                <a:effectLst>
                  <a:outerShdw dist="563972" dir="14049741" sx="125000" sy="125000" algn="tl" rotWithShape="0">
                    <a:srgbClr val="C7DFD3">
                      <a:alpha val="79999"/>
                    </a:srgbClr>
                  </a:outerShdw>
                </a:effectLst>
                <a:latin typeface="Arial Black"/>
              </a:rPr>
              <a:t>  </a:t>
            </a:r>
            <a:r>
              <a:rPr lang="es-CR" sz="3000" b="1" kern="10" dirty="0" smtClean="0">
                <a:ln w="9525">
                  <a:solidFill>
                    <a:srgbClr val="FFFF00"/>
                  </a:solidFill>
                  <a:round/>
                  <a:headEnd/>
                  <a:tailEnd/>
                </a:ln>
                <a:solidFill>
                  <a:srgbClr val="006600"/>
                </a:solidFill>
                <a:effectLst>
                  <a:outerShdw dist="563972" dir="14049741" sx="125000" sy="125000" algn="tl" rotWithShape="0">
                    <a:srgbClr val="C7DFD3">
                      <a:alpha val="79999"/>
                    </a:srgbClr>
                  </a:outerShdw>
                </a:effectLst>
                <a:latin typeface="Arial Black"/>
              </a:rPr>
              <a:t>TOTEMISMO  </a:t>
            </a:r>
            <a:r>
              <a:rPr lang="es-CR" sz="3000" b="1" kern="10" dirty="0">
                <a:ln w="9525">
                  <a:solidFill>
                    <a:srgbClr val="FFFF00"/>
                  </a:solidFill>
                  <a:round/>
                  <a:headEnd/>
                  <a:tailEnd/>
                </a:ln>
                <a:solidFill>
                  <a:srgbClr val="006600"/>
                </a:solidFill>
                <a:effectLst>
                  <a:outerShdw dist="563972" dir="14049741" sx="125000" sy="125000" algn="tl" rotWithShape="0">
                    <a:srgbClr val="C7DFD3">
                      <a:alpha val="79999"/>
                    </a:srgbClr>
                  </a:outerShdw>
                </a:effectLst>
                <a:latin typeface="Arial Black"/>
              </a:rPr>
              <a:t>SCOUT</a:t>
            </a:r>
          </a:p>
        </p:txBody>
      </p:sp>
      <p:sp>
        <p:nvSpPr>
          <p:cNvPr id="25604" name="Rectangle 47"/>
          <p:cNvSpPr>
            <a:spLocks noChangeArrowheads="1"/>
          </p:cNvSpPr>
          <p:nvPr/>
        </p:nvSpPr>
        <p:spPr bwMode="auto">
          <a:xfrm>
            <a:off x="539553" y="476673"/>
            <a:ext cx="8064896" cy="5832648"/>
          </a:xfrm>
          <a:prstGeom prst="rect">
            <a:avLst/>
          </a:prstGeom>
          <a:noFill/>
          <a:ln w="76200" cmpd="tri">
            <a:solidFill>
              <a:srgbClr val="00CC00"/>
            </a:solidFill>
            <a:miter lim="800000"/>
            <a:headEnd/>
            <a:tailEnd/>
          </a:ln>
        </p:spPr>
        <p:txBody>
          <a:bodyPr wrap="none" anchor="ctr"/>
          <a:lstStyle/>
          <a:p>
            <a:endParaRPr lang="es-MX" sz="1350"/>
          </a:p>
        </p:txBody>
      </p:sp>
      <p:sp>
        <p:nvSpPr>
          <p:cNvPr id="25605" name="Rectangle 47"/>
          <p:cNvSpPr>
            <a:spLocks noChangeArrowheads="1"/>
          </p:cNvSpPr>
          <p:nvPr/>
        </p:nvSpPr>
        <p:spPr bwMode="auto">
          <a:xfrm>
            <a:off x="323528" y="260648"/>
            <a:ext cx="8496944" cy="6264696"/>
          </a:xfrm>
          <a:prstGeom prst="rect">
            <a:avLst/>
          </a:prstGeom>
          <a:noFill/>
          <a:ln w="76200" cmpd="tri">
            <a:solidFill>
              <a:srgbClr val="00CC00"/>
            </a:solidFill>
            <a:miter lim="800000"/>
            <a:headEnd/>
            <a:tailEnd/>
          </a:ln>
        </p:spPr>
        <p:txBody>
          <a:bodyPr wrap="none" anchor="ctr"/>
          <a:lstStyle/>
          <a:p>
            <a:endParaRPr lang="es-MX" sz="1350"/>
          </a:p>
        </p:txBody>
      </p:sp>
      <p:sp>
        <p:nvSpPr>
          <p:cNvPr id="25606" name="6 CuadroTexto"/>
          <p:cNvSpPr txBox="1">
            <a:spLocks noChangeArrowheads="1"/>
          </p:cNvSpPr>
          <p:nvPr/>
        </p:nvSpPr>
        <p:spPr bwMode="auto">
          <a:xfrm>
            <a:off x="5868334" y="3031119"/>
            <a:ext cx="2303876" cy="1708160"/>
          </a:xfrm>
          <a:prstGeom prst="rect">
            <a:avLst/>
          </a:prstGeom>
          <a:noFill/>
          <a:ln w="9525">
            <a:noFill/>
            <a:miter lim="800000"/>
            <a:headEnd/>
            <a:tailEnd/>
          </a:ln>
        </p:spPr>
        <p:txBody>
          <a:bodyPr wrap="square">
            <a:spAutoFit/>
          </a:bodyPr>
          <a:lstStyle/>
          <a:p>
            <a:pPr algn="ctr"/>
            <a:endParaRPr lang="es-CR" sz="1500" dirty="0">
              <a:solidFill>
                <a:srgbClr val="0000FF"/>
              </a:solidFill>
              <a:latin typeface="Arial" pitchFamily="34" charset="0"/>
              <a:cs typeface="Arial" pitchFamily="34" charset="0"/>
            </a:endParaRPr>
          </a:p>
          <a:p>
            <a:pPr algn="ctr"/>
            <a:r>
              <a:rPr lang="es-CR" sz="1500" dirty="0" smtClean="0">
                <a:solidFill>
                  <a:srgbClr val="0070C0"/>
                </a:solidFill>
                <a:latin typeface="Arial" pitchFamily="34" charset="0"/>
                <a:cs typeface="Arial" pitchFamily="34" charset="0"/>
              </a:rPr>
              <a:t>TOTEMIZACION SCOUT </a:t>
            </a:r>
          </a:p>
          <a:p>
            <a:pPr algn="ctr"/>
            <a:r>
              <a:rPr lang="es-CR" sz="1500" dirty="0" smtClean="0">
                <a:solidFill>
                  <a:srgbClr val="FF0000"/>
                </a:solidFill>
                <a:latin typeface="Arial" pitchFamily="34" charset="0"/>
                <a:cs typeface="Arial" pitchFamily="34" charset="0"/>
              </a:rPr>
              <a:t>PARA SCOUTS-CAMINANTES-ROVES Y DIRIGENTES SCOUT</a:t>
            </a:r>
            <a:endParaRPr lang="es-CR" sz="1500" dirty="0">
              <a:solidFill>
                <a:srgbClr val="FF0000"/>
              </a:solidFill>
              <a:latin typeface="Arial" pitchFamily="34" charset="0"/>
              <a:cs typeface="Arial" pitchFamily="34" charset="0"/>
            </a:endParaRPr>
          </a:p>
          <a:p>
            <a:pPr algn="ctr"/>
            <a:endParaRPr lang="es-CR" sz="15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722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rot="16200000">
            <a:off x="1896318" y="-736079"/>
            <a:ext cx="5544617" cy="7970116"/>
          </a:xfrm>
          <a:prstGeom prst="rect">
            <a:avLst/>
          </a:prstGeom>
        </p:spPr>
      </p:pic>
      <p:sp>
        <p:nvSpPr>
          <p:cNvPr id="3" name="6 Rectángulo"/>
          <p:cNvSpPr/>
          <p:nvPr/>
        </p:nvSpPr>
        <p:spPr>
          <a:xfrm>
            <a:off x="274320" y="188640"/>
            <a:ext cx="8549640" cy="640871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27913784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n scout 008"/>
          <p:cNvPicPr>
            <a:picLocks noChangeAspect="1" noChangeArrowheads="1"/>
          </p:cNvPicPr>
          <p:nvPr/>
        </p:nvPicPr>
        <p:blipFill>
          <a:blip r:embed="rId2" cstate="print"/>
          <a:srcRect/>
          <a:stretch>
            <a:fillRect/>
          </a:stretch>
        </p:blipFill>
        <p:spPr bwMode="auto">
          <a:xfrm>
            <a:off x="4283968" y="383867"/>
            <a:ext cx="4418434" cy="6061381"/>
          </a:xfrm>
          <a:prstGeom prst="rect">
            <a:avLst/>
          </a:prstGeom>
          <a:noFill/>
          <a:ln w="9525">
            <a:noFill/>
            <a:miter lim="800000"/>
            <a:headEnd/>
            <a:tailEnd/>
          </a:ln>
        </p:spPr>
      </p:pic>
      <p:sp>
        <p:nvSpPr>
          <p:cNvPr id="8" name="7 CuadroTexto"/>
          <p:cNvSpPr txBox="1"/>
          <p:nvPr/>
        </p:nvSpPr>
        <p:spPr>
          <a:xfrm>
            <a:off x="323528" y="3548190"/>
            <a:ext cx="3960440" cy="2862322"/>
          </a:xfrm>
          <a:prstGeom prst="rect">
            <a:avLst/>
          </a:prstGeom>
          <a:noFill/>
        </p:spPr>
        <p:txBody>
          <a:bodyPr wrap="square" rtlCol="0">
            <a:spAutoFit/>
          </a:bodyPr>
          <a:lstStyle/>
          <a:p>
            <a:r>
              <a:rPr lang="es-ES_tradnl" dirty="0" smtClean="0"/>
              <a:t>SHAKA DINNYZULU</a:t>
            </a:r>
          </a:p>
          <a:p>
            <a:r>
              <a:rPr lang="es-ES_tradnl" dirty="0" smtClean="0"/>
              <a:t>Dueño y señor del collar de CUENTAS DE MADERA las que uso Baden Powell  como distinción para los dirigentes scout que realizaban los  cursos I.M. Estas son la cuentas de madera originales del collar de </a:t>
            </a:r>
            <a:r>
              <a:rPr lang="es-ES_tradnl" dirty="0" err="1"/>
              <a:t>S</a:t>
            </a:r>
            <a:r>
              <a:rPr lang="es-ES_tradnl" dirty="0" err="1" smtClean="0"/>
              <a:t>haka</a:t>
            </a:r>
            <a:r>
              <a:rPr lang="es-ES_tradnl" dirty="0" smtClean="0"/>
              <a:t>  </a:t>
            </a:r>
            <a:r>
              <a:rPr lang="es-ES_tradnl" dirty="0" err="1" smtClean="0"/>
              <a:t>Dinnyzulu</a:t>
            </a:r>
            <a:r>
              <a:rPr lang="es-ES_tradnl" dirty="0" smtClean="0"/>
              <a:t>, alrededor de mil cuentas de madera tenia el collar, de este Jefe de la tribu </a:t>
            </a:r>
            <a:r>
              <a:rPr lang="es-ES_tradnl" dirty="0" err="1" smtClean="0"/>
              <a:t>Zulu</a:t>
            </a:r>
            <a:r>
              <a:rPr lang="es-ES_tradnl" dirty="0" smtClean="0"/>
              <a:t> del </a:t>
            </a:r>
            <a:r>
              <a:rPr lang="es-ES_tradnl" dirty="0" err="1" smtClean="0"/>
              <a:t>africa</a:t>
            </a:r>
            <a:r>
              <a:rPr lang="es-ES_tradnl" dirty="0" smtClean="0"/>
              <a:t> del sur.</a:t>
            </a:r>
            <a:endParaRPr lang="es-ES" dirty="0"/>
          </a:p>
        </p:txBody>
      </p:sp>
      <p:pic>
        <p:nvPicPr>
          <p:cNvPr id="2" name="Imagen 1"/>
          <p:cNvPicPr>
            <a:picLocks noChangeAspect="1"/>
          </p:cNvPicPr>
          <p:nvPr/>
        </p:nvPicPr>
        <p:blipFill>
          <a:blip r:embed="rId3"/>
          <a:stretch>
            <a:fillRect/>
          </a:stretch>
        </p:blipFill>
        <p:spPr>
          <a:xfrm>
            <a:off x="899592" y="379838"/>
            <a:ext cx="2152691" cy="3168352"/>
          </a:xfrm>
          <a:prstGeom prst="rect">
            <a:avLst/>
          </a:prstGeom>
        </p:spPr>
      </p:pic>
      <p:sp>
        <p:nvSpPr>
          <p:cNvPr id="7"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408566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rot="16200000">
            <a:off x="1703980" y="-229717"/>
            <a:ext cx="6168088" cy="7200800"/>
          </a:xfrm>
          <a:prstGeom prst="rect">
            <a:avLst/>
          </a:prstGeom>
          <a:noFill/>
          <a:ln w="9525">
            <a:noFill/>
            <a:miter lim="800000"/>
            <a:headEnd/>
            <a:tailEnd/>
          </a:ln>
          <a:effectLst/>
        </p:spPr>
      </p:pic>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53223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2" descr="http://files.manada10kotick.webnode.es/200000087-74e7d75647/historia%20saludo%20sc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78741" y="1321660"/>
            <a:ext cx="6093296" cy="440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08798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14" name="Object 2"/>
          <p:cNvGraphicFramePr>
            <a:graphicFrameLocks noChangeAspect="1"/>
          </p:cNvGraphicFramePr>
          <p:nvPr/>
        </p:nvGraphicFramePr>
        <p:xfrm>
          <a:off x="714348" y="357166"/>
          <a:ext cx="2665411" cy="1310665"/>
        </p:xfrm>
        <a:graphic>
          <a:graphicData uri="http://schemas.openxmlformats.org/presentationml/2006/ole">
            <mc:AlternateContent xmlns:mc="http://schemas.openxmlformats.org/markup-compatibility/2006">
              <mc:Choice xmlns:v="urn:schemas-microsoft-com:vml" Requires="v">
                <p:oleObj spid="_x0000_s2140" name="Imagen de mapa de bits" r:id="rId3" imgW="4839375" imgH="2247619" progId="PBrush">
                  <p:embed/>
                </p:oleObj>
              </mc:Choice>
              <mc:Fallback>
                <p:oleObj name="Imagen de mapa de bits" r:id="rId3" imgW="4839375" imgH="224761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357166"/>
                        <a:ext cx="2665411" cy="131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8115" name="Object 3"/>
          <p:cNvGraphicFramePr>
            <a:graphicFrameLocks noChangeAspect="1"/>
          </p:cNvGraphicFramePr>
          <p:nvPr/>
        </p:nvGraphicFramePr>
        <p:xfrm>
          <a:off x="3643306" y="4643446"/>
          <a:ext cx="1294358" cy="944559"/>
        </p:xfrm>
        <a:graphic>
          <a:graphicData uri="http://schemas.openxmlformats.org/presentationml/2006/ole">
            <mc:AlternateContent xmlns:mc="http://schemas.openxmlformats.org/markup-compatibility/2006">
              <mc:Choice xmlns:v="urn:schemas-microsoft-com:vml" Requires="v">
                <p:oleObj spid="_x0000_s2141" name="Imagen de mapa de bits" r:id="rId5" imgW="704948" imgH="514422" progId="PBrush">
                  <p:embed/>
                </p:oleObj>
              </mc:Choice>
              <mc:Fallback>
                <p:oleObj name="Imagen de mapa de bits" r:id="rId5" imgW="704948" imgH="514422"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3306" y="4643446"/>
                        <a:ext cx="1294358" cy="94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8119" name="Picture 5"/>
          <p:cNvPicPr>
            <a:picLocks noChangeAspect="1" noChangeArrowheads="1"/>
          </p:cNvPicPr>
          <p:nvPr/>
        </p:nvPicPr>
        <p:blipFill>
          <a:blip r:embed="rId7" cstate="print"/>
          <a:srcRect/>
          <a:stretch>
            <a:fillRect/>
          </a:stretch>
        </p:blipFill>
        <p:spPr bwMode="auto">
          <a:xfrm>
            <a:off x="642910" y="1571612"/>
            <a:ext cx="3384550" cy="1866900"/>
          </a:xfrm>
          <a:prstGeom prst="rect">
            <a:avLst/>
          </a:prstGeom>
          <a:noFill/>
          <a:ln w="9525">
            <a:noFill/>
            <a:miter lim="800000"/>
            <a:headEnd/>
            <a:tailEnd/>
          </a:ln>
        </p:spPr>
      </p:pic>
      <p:pic>
        <p:nvPicPr>
          <p:cNvPr id="218120" name="Picture 6"/>
          <p:cNvPicPr>
            <a:picLocks noChangeAspect="1" noChangeArrowheads="1"/>
          </p:cNvPicPr>
          <p:nvPr/>
        </p:nvPicPr>
        <p:blipFill>
          <a:blip r:embed="rId8" cstate="print"/>
          <a:srcRect/>
          <a:stretch>
            <a:fillRect/>
          </a:stretch>
        </p:blipFill>
        <p:spPr bwMode="auto">
          <a:xfrm>
            <a:off x="857224" y="3571876"/>
            <a:ext cx="2934429" cy="2119310"/>
          </a:xfrm>
          <a:prstGeom prst="rect">
            <a:avLst/>
          </a:prstGeom>
          <a:noFill/>
          <a:ln w="9525">
            <a:noFill/>
            <a:miter lim="800000"/>
            <a:headEnd/>
            <a:tailEnd/>
          </a:ln>
        </p:spPr>
      </p:pic>
      <p:pic>
        <p:nvPicPr>
          <p:cNvPr id="218121" name="Picture 7" descr="&lt;þ5"/>
          <p:cNvPicPr>
            <a:picLocks noChangeAspect="1" noChangeArrowheads="1"/>
          </p:cNvPicPr>
          <p:nvPr/>
        </p:nvPicPr>
        <p:blipFill>
          <a:blip r:embed="rId9" cstate="print"/>
          <a:srcRect/>
          <a:stretch>
            <a:fillRect/>
          </a:stretch>
        </p:blipFill>
        <p:spPr bwMode="auto">
          <a:xfrm>
            <a:off x="6786578" y="2214554"/>
            <a:ext cx="1874835" cy="1378668"/>
          </a:xfrm>
          <a:prstGeom prst="rect">
            <a:avLst/>
          </a:prstGeom>
          <a:noFill/>
          <a:ln w="9525">
            <a:noFill/>
            <a:miter lim="800000"/>
            <a:headEnd/>
            <a:tailEnd/>
          </a:ln>
        </p:spPr>
      </p:pic>
      <p:pic>
        <p:nvPicPr>
          <p:cNvPr id="218123" name="Picture 9"/>
          <p:cNvPicPr>
            <a:picLocks noChangeAspect="1" noChangeArrowheads="1"/>
          </p:cNvPicPr>
          <p:nvPr/>
        </p:nvPicPr>
        <p:blipFill>
          <a:blip r:embed="rId10" cstate="print"/>
          <a:srcRect/>
          <a:stretch>
            <a:fillRect/>
          </a:stretch>
        </p:blipFill>
        <p:spPr bwMode="auto">
          <a:xfrm>
            <a:off x="3357554" y="357166"/>
            <a:ext cx="1150937" cy="1136650"/>
          </a:xfrm>
          <a:prstGeom prst="rect">
            <a:avLst/>
          </a:prstGeom>
          <a:noFill/>
          <a:ln w="9525">
            <a:noFill/>
            <a:miter lim="800000"/>
            <a:headEnd/>
            <a:tailEnd/>
          </a:ln>
        </p:spPr>
      </p:pic>
      <p:pic>
        <p:nvPicPr>
          <p:cNvPr id="218124" name="Picture 10" descr="b4"/>
          <p:cNvPicPr>
            <a:picLocks noChangeAspect="1" noChangeArrowheads="1"/>
          </p:cNvPicPr>
          <p:nvPr/>
        </p:nvPicPr>
        <p:blipFill>
          <a:blip r:embed="rId11" cstate="print"/>
          <a:srcRect/>
          <a:stretch>
            <a:fillRect/>
          </a:stretch>
        </p:blipFill>
        <p:spPr bwMode="auto">
          <a:xfrm>
            <a:off x="6715140" y="642918"/>
            <a:ext cx="1876422" cy="1339943"/>
          </a:xfrm>
          <a:prstGeom prst="rect">
            <a:avLst/>
          </a:prstGeom>
          <a:noFill/>
          <a:ln w="9525">
            <a:noFill/>
            <a:miter lim="800000"/>
            <a:headEnd/>
            <a:tailEnd/>
          </a:ln>
        </p:spPr>
      </p:pic>
      <p:pic>
        <p:nvPicPr>
          <p:cNvPr id="218125" name="Picture 11" descr="ᗪ;Ă1"/>
          <p:cNvPicPr>
            <a:picLocks noChangeAspect="1" noChangeArrowheads="1"/>
          </p:cNvPicPr>
          <p:nvPr/>
        </p:nvPicPr>
        <p:blipFill>
          <a:blip r:embed="rId12" cstate="print"/>
          <a:srcRect/>
          <a:stretch>
            <a:fillRect/>
          </a:stretch>
        </p:blipFill>
        <p:spPr bwMode="auto">
          <a:xfrm>
            <a:off x="6806622" y="3714752"/>
            <a:ext cx="1856377" cy="1449636"/>
          </a:xfrm>
          <a:prstGeom prst="rect">
            <a:avLst/>
          </a:prstGeom>
          <a:noFill/>
          <a:ln w="9525">
            <a:noFill/>
            <a:miter lim="800000"/>
            <a:headEnd/>
            <a:tailEnd/>
          </a:ln>
        </p:spPr>
      </p:pic>
      <p:pic>
        <p:nvPicPr>
          <p:cNvPr id="218126" name="Picture 12"/>
          <p:cNvPicPr>
            <a:picLocks noChangeAspect="1" noChangeArrowheads="1"/>
          </p:cNvPicPr>
          <p:nvPr/>
        </p:nvPicPr>
        <p:blipFill>
          <a:blip r:embed="rId13" cstate="print"/>
          <a:srcRect/>
          <a:stretch>
            <a:fillRect/>
          </a:stretch>
        </p:blipFill>
        <p:spPr bwMode="auto">
          <a:xfrm>
            <a:off x="4286248" y="1571612"/>
            <a:ext cx="1727200" cy="1169987"/>
          </a:xfrm>
          <a:prstGeom prst="rect">
            <a:avLst/>
          </a:prstGeom>
          <a:noFill/>
          <a:ln w="9525">
            <a:noFill/>
            <a:miter lim="800000"/>
            <a:headEnd/>
            <a:tailEnd/>
          </a:ln>
        </p:spPr>
      </p:pic>
      <p:graphicFrame>
        <p:nvGraphicFramePr>
          <p:cNvPr id="218116" name="Object 13"/>
          <p:cNvGraphicFramePr>
            <a:graphicFrameLocks noChangeAspect="1"/>
          </p:cNvGraphicFramePr>
          <p:nvPr/>
        </p:nvGraphicFramePr>
        <p:xfrm>
          <a:off x="785786" y="5786454"/>
          <a:ext cx="4814150" cy="479447"/>
        </p:xfrm>
        <a:graphic>
          <a:graphicData uri="http://schemas.openxmlformats.org/presentationml/2006/ole">
            <mc:AlternateContent xmlns:mc="http://schemas.openxmlformats.org/markup-compatibility/2006">
              <mc:Choice xmlns:v="urn:schemas-microsoft-com:vml" Requires="v">
                <p:oleObj spid="_x0000_s2142" name="Imagen de mapa de bits" r:id="rId14" imgW="1905266" imgH="1047619" progId="PBrush">
                  <p:embed/>
                </p:oleObj>
              </mc:Choice>
              <mc:Fallback>
                <p:oleObj name="Imagen de mapa de bits" r:id="rId14" imgW="1905266" imgH="1047619" progId="PBrush">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5786" y="5786454"/>
                        <a:ext cx="4814150" cy="47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0" descr="https://fbcdn-sphotos-c-a.akamaihd.net/hphotos-ak-frc3/t1/1391446_549302088473734_1717146238_n.jpg"/>
          <p:cNvPicPr>
            <a:picLocks noChangeAspect="1" noChangeArrowheads="1"/>
          </p:cNvPicPr>
          <p:nvPr/>
        </p:nvPicPr>
        <p:blipFill>
          <a:blip r:embed="rId16" cstate="print"/>
          <a:srcRect/>
          <a:stretch>
            <a:fillRect/>
          </a:stretch>
        </p:blipFill>
        <p:spPr bwMode="auto">
          <a:xfrm>
            <a:off x="4499992" y="2924944"/>
            <a:ext cx="1464105" cy="1272774"/>
          </a:xfrm>
          <a:prstGeom prst="rect">
            <a:avLst/>
          </a:prstGeom>
          <a:noFill/>
        </p:spPr>
      </p:pic>
      <p:pic>
        <p:nvPicPr>
          <p:cNvPr id="17" name="Picture 15" descr="tronco hacha"/>
          <p:cNvPicPr>
            <a:picLocks noChangeAspect="1" noChangeArrowheads="1"/>
          </p:cNvPicPr>
          <p:nvPr/>
        </p:nvPicPr>
        <p:blipFill>
          <a:blip r:embed="rId17" cstate="print"/>
          <a:srcRect/>
          <a:stretch>
            <a:fillRect/>
          </a:stretch>
        </p:blipFill>
        <p:spPr bwMode="auto">
          <a:xfrm>
            <a:off x="4929190" y="4500570"/>
            <a:ext cx="1697033" cy="1068417"/>
          </a:xfrm>
          <a:prstGeom prst="rect">
            <a:avLst/>
          </a:prstGeom>
          <a:noFill/>
          <a:ln w="9525">
            <a:noFill/>
            <a:miter lim="800000"/>
            <a:headEnd/>
            <a:tailEnd/>
          </a:ln>
        </p:spPr>
      </p:pic>
      <p:sp>
        <p:nvSpPr>
          <p:cNvPr id="1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412167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5536" y="836712"/>
            <a:ext cx="5456426" cy="3168352"/>
          </a:xfrm>
          <a:prstGeom prst="rect">
            <a:avLst/>
          </a:prstGeom>
          <a:noFill/>
          <a:ln w="9525">
            <a:noFill/>
            <a:miter lim="800000"/>
            <a:headEnd/>
            <a:tailEnd/>
          </a:ln>
        </p:spPr>
      </p:pic>
      <p:pic>
        <p:nvPicPr>
          <p:cNvPr id="7" name="Picture 7" descr="INSIG MADERA"/>
          <p:cNvPicPr>
            <a:picLocks noChangeAspect="1" noChangeArrowheads="1"/>
          </p:cNvPicPr>
          <p:nvPr/>
        </p:nvPicPr>
        <p:blipFill>
          <a:blip r:embed="rId3" cstate="print"/>
          <a:srcRect/>
          <a:stretch>
            <a:fillRect/>
          </a:stretch>
        </p:blipFill>
        <p:spPr bwMode="auto">
          <a:xfrm>
            <a:off x="6084168" y="4293096"/>
            <a:ext cx="2514600" cy="1914525"/>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5707292" y="404664"/>
            <a:ext cx="2610290" cy="2520280"/>
          </a:xfrm>
          <a:prstGeom prst="rect">
            <a:avLst/>
          </a:prstGeom>
          <a:noFill/>
          <a:ln w="9525">
            <a:noFill/>
            <a:miter lim="800000"/>
            <a:headEnd/>
            <a:tailEnd/>
          </a:ln>
        </p:spPr>
      </p:pic>
      <p:pic>
        <p:nvPicPr>
          <p:cNvPr id="6" name="Picture 10" descr="https://fbcdn-sphotos-c-a.akamaihd.net/hphotos-ak-frc3/t1/1391446_549302088473734_1717146238_n.jpg"/>
          <p:cNvPicPr>
            <a:picLocks noChangeAspect="1" noChangeArrowheads="1"/>
          </p:cNvPicPr>
          <p:nvPr/>
        </p:nvPicPr>
        <p:blipFill>
          <a:blip r:embed="rId5" cstate="print"/>
          <a:srcRect/>
          <a:stretch>
            <a:fillRect/>
          </a:stretch>
        </p:blipFill>
        <p:spPr bwMode="auto">
          <a:xfrm>
            <a:off x="1187624" y="3861048"/>
            <a:ext cx="2952328" cy="2566514"/>
          </a:xfrm>
          <a:prstGeom prst="rect">
            <a:avLst/>
          </a:prstGeom>
          <a:noFill/>
        </p:spPr>
      </p:pic>
      <p:sp>
        <p:nvSpPr>
          <p:cNvPr id="10"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62534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2" descr="https://scontent.feoh1-1.fna.fbcdn.net/v/t1.0-9/13394094_10153763308319576_7178475256823084617_n.jpg?oh=5e8b38996e5f4bceb7be33dcde1a384f&amp;oe=58F832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571870" cy="609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40382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1" y="404664"/>
            <a:ext cx="5833094" cy="589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962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2" descr="https://scontent.feoh1-1.fna.fbcdn.net/v/t1.0-9/13939288_10153923623209576_7376959959958781815_n.jpg?oh=081fced77053a63fddf0e48ae2dd0d4f&amp;oe=58C123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012" y="404664"/>
            <a:ext cx="4560728" cy="608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2579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232025"/>
            <a:ext cx="7588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9873" y="331788"/>
            <a:ext cx="4514850" cy="1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nchor="ctr">
            <a:spAutoFit/>
          </a:bodyPr>
          <a:lstStyle/>
          <a:p>
            <a:pPr defTabSz="685800" eaLnBrk="0" hangingPunct="0">
              <a:defRPr/>
            </a:pPr>
            <a:r>
              <a:rPr lang="es-CO" altLang="es-CO" sz="1350" dirty="0">
                <a:cs typeface="+mn-cs"/>
              </a:rPr>
              <a:t/>
            </a:r>
            <a:br>
              <a:rPr lang="es-CO" altLang="es-CO" sz="1350" dirty="0">
                <a:cs typeface="+mn-cs"/>
              </a:rPr>
            </a:br>
            <a:r>
              <a:rPr lang="es-CO" altLang="es-CO" sz="1350" dirty="0">
                <a:cs typeface="+mn-cs"/>
              </a:rPr>
              <a:t>PROMESA SCOUT</a:t>
            </a:r>
          </a:p>
          <a:p>
            <a:pPr defTabSz="685800" eaLnBrk="0" hangingPunct="0">
              <a:defRPr/>
            </a:pPr>
            <a:r>
              <a:rPr lang="es-CO" altLang="es-CO" sz="900" dirty="0">
                <a:solidFill>
                  <a:srgbClr val="000000"/>
                </a:solidFill>
                <a:ea typeface="Times New Roman" panose="02020603050405020304" pitchFamily="18" charset="0"/>
              </a:rPr>
              <a:t>                                    </a:t>
            </a:r>
            <a:endParaRPr lang="es-CO" altLang="es-CO" sz="1125" dirty="0">
              <a:cs typeface="+mn-cs"/>
            </a:endParaRPr>
          </a:p>
          <a:p>
            <a:pPr defTabSz="685800" eaLnBrk="0" hangingPunct="0">
              <a:defRPr/>
            </a:pPr>
            <a:r>
              <a:rPr lang="es-ES" altLang="es-CO" sz="1050" b="1" dirty="0">
                <a:solidFill>
                  <a:srgbClr val="000000"/>
                </a:solidFill>
                <a:ea typeface="Times New Roman" panose="02020603050405020304" pitchFamily="18" charset="0"/>
              </a:rPr>
              <a:t>POR MI HONOR Y CON  LA GRACIA DE DIOS YO NN……..</a:t>
            </a:r>
            <a:endParaRPr lang="es-CO" altLang="es-CO" sz="1050" dirty="0">
              <a:cs typeface="+mn-cs"/>
            </a:endParaRPr>
          </a:p>
          <a:p>
            <a:pPr defTabSz="685800" eaLnBrk="0" hangingPunct="0">
              <a:defRPr/>
            </a:pPr>
            <a:r>
              <a:rPr lang="es-ES" altLang="es-CO" sz="1050" b="1" dirty="0">
                <a:solidFill>
                  <a:srgbClr val="000000"/>
                </a:solidFill>
                <a:ea typeface="Times New Roman" panose="02020603050405020304" pitchFamily="18" charset="0"/>
              </a:rPr>
              <a:t>ME COMPROMETO A CUMPLIR LOS DEBERES PARA CON DIOS Y CON LA PATRIA</a:t>
            </a:r>
          </a:p>
          <a:p>
            <a:pPr defTabSz="685800" eaLnBrk="0" hangingPunct="0">
              <a:defRPr/>
            </a:pPr>
            <a:r>
              <a:rPr lang="es-ES" altLang="es-CO" sz="1050" b="1" dirty="0">
                <a:solidFill>
                  <a:srgbClr val="000000"/>
                </a:solidFill>
                <a:ea typeface="Times New Roman" panose="02020603050405020304" pitchFamily="18" charset="0"/>
              </a:rPr>
              <a:t> AYUDAR AL PROJIMO EN TODA CIRCUNSTANCIA </a:t>
            </a:r>
          </a:p>
          <a:p>
            <a:pPr defTabSz="685800" eaLnBrk="0" hangingPunct="0">
              <a:defRPr/>
            </a:pPr>
            <a:r>
              <a:rPr lang="es-ES" altLang="es-CO" sz="1050" b="1" dirty="0">
                <a:solidFill>
                  <a:srgbClr val="000000"/>
                </a:solidFill>
                <a:ea typeface="Times New Roman" panose="02020603050405020304" pitchFamily="18" charset="0"/>
              </a:rPr>
              <a:t> Y A VIVIR  CABALMENTE LA LEY SCOUT</a:t>
            </a:r>
            <a:endParaRPr lang="es-CO" altLang="es-CO" sz="1050" dirty="0">
              <a:cs typeface="+mn-cs"/>
            </a:endParaRPr>
          </a:p>
          <a:p>
            <a:pPr defTabSz="685800" eaLnBrk="0" hangingPunct="0">
              <a:defRPr/>
            </a:pPr>
            <a:endParaRPr lang="es-CO" altLang="es-CO" sz="1050" dirty="0">
              <a:cs typeface="+mn-cs"/>
            </a:endParaRPr>
          </a:p>
        </p:txBody>
      </p:sp>
      <p:pic>
        <p:nvPicPr>
          <p:cNvPr id="546820"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166938"/>
            <a:ext cx="2719387"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82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88" y="3370684"/>
            <a:ext cx="4360862"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467544" y="4246563"/>
            <a:ext cx="3804443" cy="1408112"/>
          </a:xfrm>
          <a:prstGeom prst="rect">
            <a:avLst/>
          </a:prstGeom>
        </p:spPr>
        <p:txBody>
          <a:bodyPr wrap="square">
            <a:spAutoFit/>
          </a:bodyPr>
          <a:lstStyle/>
          <a:p>
            <a:pPr algn="just" eaLnBrk="0" hangingPunct="0">
              <a:spcAft>
                <a:spcPts val="0"/>
              </a:spcAft>
              <a:defRPr/>
            </a:pPr>
            <a:r>
              <a:rPr lang="es-ES" sz="1050" b="1" dirty="0">
                <a:solidFill>
                  <a:srgbClr val="000000"/>
                </a:solidFill>
                <a:ea typeface="Times New Roman" panose="02020603050405020304" pitchFamily="18" charset="0"/>
                <a:cs typeface="+mn-cs"/>
              </a:rPr>
              <a:t>LEMA SCOUT . </a:t>
            </a:r>
          </a:p>
          <a:p>
            <a:pPr algn="just" eaLnBrk="0" hangingPunct="0">
              <a:spcAft>
                <a:spcPts val="0"/>
              </a:spcAft>
              <a:defRPr/>
            </a:pPr>
            <a:r>
              <a:rPr lang="es-ES" sz="1050" b="1" dirty="0">
                <a:solidFill>
                  <a:srgbClr val="000000"/>
                </a:solidFill>
                <a:ea typeface="Times New Roman" panose="02020603050405020304" pitchFamily="18" charset="0"/>
                <a:cs typeface="+mn-cs"/>
              </a:rPr>
              <a:t>EL LEMA ES SIEMPRE LISTO</a:t>
            </a:r>
            <a:endParaRPr lang="es-CO" sz="1050" dirty="0">
              <a:latin typeface="Times New Roman" panose="02020603050405020304" pitchFamily="18" charset="0"/>
              <a:ea typeface="Times New Roman" panose="02020603050405020304" pitchFamily="18" charset="0"/>
              <a:cs typeface="+mn-cs"/>
            </a:endParaRPr>
          </a:p>
          <a:p>
            <a:pPr algn="just" eaLnBrk="0" hangingPunct="0">
              <a:spcAft>
                <a:spcPts val="0"/>
              </a:spcAft>
              <a:defRPr/>
            </a:pPr>
            <a:r>
              <a:rPr lang="es-ES" sz="1050" b="1" dirty="0">
                <a:solidFill>
                  <a:srgbClr val="000000"/>
                </a:solidFill>
                <a:ea typeface="Times New Roman" panose="02020603050405020304" pitchFamily="18" charset="0"/>
                <a:cs typeface="+mn-cs"/>
              </a:rPr>
              <a:t> </a:t>
            </a:r>
            <a:endParaRPr lang="es-CO" sz="1050" dirty="0">
              <a:latin typeface="Times New Roman" panose="02020603050405020304" pitchFamily="18" charset="0"/>
              <a:ea typeface="Times New Roman" panose="02020603050405020304" pitchFamily="18" charset="0"/>
              <a:cs typeface="+mn-cs"/>
            </a:endParaRPr>
          </a:p>
          <a:p>
            <a:pPr algn="just" eaLnBrk="0" hangingPunct="0">
              <a:spcAft>
                <a:spcPts val="0"/>
              </a:spcAft>
              <a:defRPr/>
            </a:pPr>
            <a:r>
              <a:rPr lang="es-ES" sz="900" dirty="0">
                <a:solidFill>
                  <a:srgbClr val="000000"/>
                </a:solidFill>
                <a:ea typeface="Times New Roman" panose="02020603050405020304" pitchFamily="18" charset="0"/>
                <a:cs typeface="+mn-cs"/>
              </a:rPr>
              <a:t>Y significa que el scout debe encontrarse preparado en cuerpo   y alma para cumplir  en todo momento con su deber .Se encuentra preparado en espíritu porque ha aprendido a obedecer y a ayudar al prójimo en cuento pueda, sin dejársele desanimar, sorprender o asustar.</a:t>
            </a:r>
            <a:endParaRPr lang="es-CO" sz="900" dirty="0">
              <a:latin typeface="Times New Roman" panose="02020603050405020304" pitchFamily="18" charset="0"/>
              <a:ea typeface="Times New Roman" panose="02020603050405020304" pitchFamily="18" charset="0"/>
              <a:cs typeface="+mn-cs"/>
            </a:endParaRPr>
          </a:p>
          <a:p>
            <a:pPr algn="just" eaLnBrk="0" hangingPunct="0">
              <a:spcAft>
                <a:spcPts val="0"/>
              </a:spcAft>
              <a:defRPr/>
            </a:pPr>
            <a:r>
              <a:rPr lang="es-ES" sz="900" dirty="0">
                <a:solidFill>
                  <a:srgbClr val="000000"/>
                </a:solidFill>
                <a:ea typeface="Times New Roman" panose="02020603050405020304" pitchFamily="18" charset="0"/>
                <a:cs typeface="+mn-cs"/>
              </a:rPr>
              <a:t>Siempre  listo por cuanto hace al cuerpo, porque se ha hecho fuerte y se mantiene activo para prestar servicio.</a:t>
            </a:r>
            <a:endParaRPr lang="es-CO" sz="900" dirty="0">
              <a:latin typeface="Times New Roman" panose="02020603050405020304" pitchFamily="18" charset="0"/>
              <a:ea typeface="Times New Roman" panose="02020603050405020304" pitchFamily="18" charset="0"/>
              <a:cs typeface="+mn-cs"/>
            </a:endParaRPr>
          </a:p>
        </p:txBody>
      </p:sp>
      <p:pic>
        <p:nvPicPr>
          <p:cNvPr id="54682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274638"/>
            <a:ext cx="32639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8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563" y="2216150"/>
            <a:ext cx="1041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59895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476672"/>
            <a:ext cx="689636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1997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rot="16200000">
            <a:off x="1583670" y="-495438"/>
            <a:ext cx="5976664" cy="7776865"/>
          </a:xfrm>
          <a:prstGeom prst="rect">
            <a:avLst/>
          </a:prstGeom>
        </p:spPr>
      </p:pic>
      <p:sp>
        <p:nvSpPr>
          <p:cNvPr id="3" name="6 Rectángulo"/>
          <p:cNvSpPr/>
          <p:nvPr/>
        </p:nvSpPr>
        <p:spPr>
          <a:xfrm>
            <a:off x="274320" y="188640"/>
            <a:ext cx="8549640" cy="648072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24645408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ítulo 1"/>
          <p:cNvSpPr>
            <a:spLocks noGrp="1"/>
          </p:cNvSpPr>
          <p:nvPr>
            <p:ph type="ctrTitle"/>
          </p:nvPr>
        </p:nvSpPr>
        <p:spPr/>
        <p:txBody>
          <a:bodyPr/>
          <a:lstStyle/>
          <a:p>
            <a:endParaRPr lang="es-CO" altLang="es-CO" smtClean="0"/>
          </a:p>
        </p:txBody>
      </p:sp>
      <p:sp>
        <p:nvSpPr>
          <p:cNvPr id="319491" name="Subtítulo 2"/>
          <p:cNvSpPr>
            <a:spLocks noGrp="1"/>
          </p:cNvSpPr>
          <p:nvPr>
            <p:ph type="subTitle" idx="1"/>
          </p:nvPr>
        </p:nvSpPr>
        <p:spPr/>
        <p:txBody>
          <a:bodyPr/>
          <a:lstStyle/>
          <a:p>
            <a:endParaRPr lang="es-CO" altLang="es-CO" smtClean="0"/>
          </a:p>
        </p:txBody>
      </p:sp>
      <p:pic>
        <p:nvPicPr>
          <p:cNvPr id="319492" name="Picture 2" descr="https://scontent-mia1-1.xx.fbcdn.net/v/t1.0-9/13012717_1110224112332040_2890753826640231322_n.jpg?oh=2324bb3b3d7d990d376df6a899fc3fd8&amp;oe=57E6E6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9345"/>
            <a:ext cx="8136904" cy="610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437102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1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16013" y="0"/>
            <a:ext cx="694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5" name="Picture 3" desc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88913"/>
            <a:ext cx="8096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6" name="Picture 4"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88913"/>
            <a:ext cx="647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7" name="Picture 5" desc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60350"/>
            <a:ext cx="7207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8" name="Picture 6" desc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720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1412875"/>
            <a:ext cx="1439863"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0" name="BLOGGER_PHOTO_ID_5167394964222621602" descr="http://bp0.blogger.com/_C67f19UquvY/R7ZGV4iht6I/AAAAAAAAADs/wdSME9JSIhc/s320/espada_5monarcas.jpg"/>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5003800" y="1412875"/>
            <a:ext cx="4508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1" name="Rectangle 9"/>
          <p:cNvSpPr>
            <a:spLocks noChangeArrowheads="1"/>
          </p:cNvSpPr>
          <p:nvPr/>
        </p:nvSpPr>
        <p:spPr bwMode="auto">
          <a:xfrm>
            <a:off x="3203575" y="4221163"/>
            <a:ext cx="252095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tabLst>
                <a:tab pos="-457200" algn="l"/>
              </a:tabLst>
              <a:defRPr sz="3200">
                <a:solidFill>
                  <a:schemeClr val="tx1"/>
                </a:solidFill>
                <a:latin typeface="Arial" pitchFamily="34" charset="0"/>
              </a:defRPr>
            </a:lvl1pPr>
            <a:lvl2pPr marL="742950" indent="-285750"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algn="ctr" eaLnBrk="1" hangingPunct="1">
              <a:spcBef>
                <a:spcPct val="0"/>
              </a:spcBef>
              <a:buFontTx/>
              <a:buNone/>
            </a:pPr>
            <a:r>
              <a:rPr lang="es-CO" altLang="zh-CN" sz="1200" b="1">
                <a:solidFill>
                  <a:srgbClr val="FF0000"/>
                </a:solidFill>
                <a:ea typeface="SimSun" pitchFamily="2" charset="-122"/>
              </a:rPr>
              <a:t>La buena Acción puede ser muy pequeña,  Ayudar a una anciana a cruzar la calle, dejar el asiento para que lo ocupe una embarazada,  retirar del pavimento una cáscara de banano. Debe ejecutarse una buena acción cada día y una   todos los días y sólo vale cuando no se acepta por ella retribución alguna.  </a:t>
            </a:r>
          </a:p>
          <a:p>
            <a:pPr algn="ctr" eaLnBrk="1" hangingPunct="1">
              <a:spcBef>
                <a:spcPct val="0"/>
              </a:spcBef>
              <a:buFontTx/>
              <a:buNone/>
            </a:pPr>
            <a:r>
              <a:rPr lang="es-CO" altLang="zh-CN" sz="1200" b="1">
                <a:solidFill>
                  <a:srgbClr val="FF0000"/>
                </a:solidFill>
                <a:ea typeface="SimSun" pitchFamily="2" charset="-122"/>
              </a:rPr>
              <a:t> </a:t>
            </a:r>
            <a:endParaRPr lang="es-ES" altLang="zh-CN" sz="1200" b="1">
              <a:solidFill>
                <a:srgbClr val="FF0000"/>
              </a:solidFill>
              <a:ea typeface="SimSun" pitchFamily="2" charset="-122"/>
            </a:endParaRPr>
          </a:p>
          <a:p>
            <a:pPr algn="ctr">
              <a:spcBef>
                <a:spcPct val="0"/>
              </a:spcBef>
              <a:buFontTx/>
              <a:buNone/>
            </a:pPr>
            <a:endParaRPr lang="es-ES" altLang="zh-CN" sz="1200" b="1">
              <a:solidFill>
                <a:srgbClr val="FF0000"/>
              </a:solidFill>
              <a:ea typeface="SimSun" pitchFamily="2" charset="-122"/>
            </a:endParaRPr>
          </a:p>
        </p:txBody>
      </p:sp>
      <p:sp>
        <p:nvSpPr>
          <p:cNvPr id="561162" name="WordArt 10"/>
          <p:cNvSpPr>
            <a:spLocks noChangeArrowheads="1" noChangeShapeType="1" noTextEdit="1"/>
          </p:cNvSpPr>
          <p:nvPr/>
        </p:nvSpPr>
        <p:spPr bwMode="auto">
          <a:xfrm>
            <a:off x="3419475" y="3141663"/>
            <a:ext cx="1800225" cy="1095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CLAN</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KUARIZMY</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157</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MI NUDO DE </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HOMBROS</a:t>
            </a:r>
          </a:p>
        </p:txBody>
      </p:sp>
      <p:sp>
        <p:nvSpPr>
          <p:cNvPr id="561163" name="Rectangle 11"/>
          <p:cNvSpPr>
            <a:spLocks noChangeArrowheads="1"/>
          </p:cNvSpPr>
          <p:nvPr/>
        </p:nvSpPr>
        <p:spPr bwMode="auto">
          <a:xfrm>
            <a:off x="3563938" y="2924175"/>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CO" altLang="zh-CN" sz="1400" b="1">
                <a:solidFill>
                  <a:srgbClr val="FF0000"/>
                </a:solidFill>
                <a:ea typeface="SimSun" pitchFamily="2" charset="-122"/>
              </a:rPr>
              <a:t>ABRIL DE 2008</a:t>
            </a:r>
            <a:endParaRPr lang="es-ES" altLang="zh-CN" sz="1400" b="1">
              <a:solidFill>
                <a:srgbClr val="FF0000"/>
              </a:solidFill>
              <a:ea typeface="SimSun" pitchFamily="2" charset="-122"/>
            </a:endParaRPr>
          </a:p>
        </p:txBody>
      </p:sp>
      <p:pic>
        <p:nvPicPr>
          <p:cNvPr id="561164" name="Picture 12" desc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882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5" name="Picture 13"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333375"/>
            <a:ext cx="800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6" name="Picture 14" desc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04813"/>
            <a:ext cx="8223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7" name="Picture 15" desc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333375"/>
            <a:ext cx="8810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1557338"/>
            <a:ext cx="1655762"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69" name="BLOGGER_PHOTO_ID_5167394964222621602" descr="http://bp0.blogger.com/_C67f19UquvY/R7ZGV4iht6I/AAAAAAAAADs/wdSME9JSIhc/s320/espada_5monarcas.jpg"/>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2195513" y="1557338"/>
            <a:ext cx="45085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70" name="Rectangle 18"/>
          <p:cNvSpPr>
            <a:spLocks noChangeArrowheads="1"/>
          </p:cNvSpPr>
          <p:nvPr/>
        </p:nvSpPr>
        <p:spPr bwMode="auto">
          <a:xfrm>
            <a:off x="179388" y="4510088"/>
            <a:ext cx="3055937"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tabLst>
                <a:tab pos="-457200" algn="l"/>
              </a:tabLst>
              <a:defRPr sz="3200">
                <a:solidFill>
                  <a:schemeClr val="tx1"/>
                </a:solidFill>
                <a:latin typeface="Arial" pitchFamily="34" charset="0"/>
              </a:defRPr>
            </a:lvl1pPr>
            <a:lvl2pPr marL="742950" indent="-285750"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algn="ctr" eaLnBrk="1" hangingPunct="1">
              <a:spcBef>
                <a:spcPct val="0"/>
              </a:spcBef>
              <a:buFontTx/>
              <a:buNone/>
            </a:pPr>
            <a:r>
              <a:rPr lang="es-CO" altLang="zh-CN" sz="1200" b="1">
                <a:solidFill>
                  <a:srgbClr val="FF0000"/>
                </a:solidFill>
                <a:ea typeface="SimSun" pitchFamily="2" charset="-122"/>
              </a:rPr>
              <a:t>La buena Acción puede ser muy pequeña,  Ayudar a una anciana a cruzar la calle, dejar el asiento para que lo ocupe una embarazada,  retirar del pavimento una cáscara de banano. Debe ejecutarse una buena acción cada día y una   todos los días y sólo vale cuando no se acepta por ella retribución alguna.  </a:t>
            </a:r>
          </a:p>
          <a:p>
            <a:pPr algn="ctr" eaLnBrk="1" hangingPunct="1">
              <a:spcBef>
                <a:spcPct val="0"/>
              </a:spcBef>
              <a:buFontTx/>
              <a:buNone/>
            </a:pPr>
            <a:r>
              <a:rPr lang="es-CO" altLang="zh-CN" sz="1200" b="1">
                <a:solidFill>
                  <a:srgbClr val="FF0000"/>
                </a:solidFill>
                <a:ea typeface="SimSun" pitchFamily="2" charset="-122"/>
              </a:rPr>
              <a:t> </a:t>
            </a:r>
            <a:endParaRPr lang="es-ES" altLang="zh-CN" sz="1200" b="1">
              <a:solidFill>
                <a:srgbClr val="FF0000"/>
              </a:solidFill>
              <a:ea typeface="SimSun" pitchFamily="2" charset="-122"/>
            </a:endParaRPr>
          </a:p>
          <a:p>
            <a:pPr algn="ctr">
              <a:spcBef>
                <a:spcPct val="0"/>
              </a:spcBef>
              <a:buFontTx/>
              <a:buNone/>
            </a:pPr>
            <a:endParaRPr lang="es-ES" altLang="zh-CN" sz="1200" b="1">
              <a:solidFill>
                <a:srgbClr val="FF0000"/>
              </a:solidFill>
              <a:ea typeface="SimSun" pitchFamily="2" charset="-122"/>
            </a:endParaRPr>
          </a:p>
        </p:txBody>
      </p:sp>
      <p:sp>
        <p:nvSpPr>
          <p:cNvPr id="561171" name="WordArt 19"/>
          <p:cNvSpPr>
            <a:spLocks noChangeArrowheads="1" noChangeShapeType="1" noTextEdit="1"/>
          </p:cNvSpPr>
          <p:nvPr/>
        </p:nvSpPr>
        <p:spPr bwMode="auto">
          <a:xfrm>
            <a:off x="684213" y="3286125"/>
            <a:ext cx="1800225" cy="1095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1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CLAN</a:t>
            </a:r>
          </a:p>
          <a:p>
            <a:pPr algn="ctr"/>
            <a:r>
              <a:rPr lang="es-CO" sz="1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KUARIZMY</a:t>
            </a:r>
          </a:p>
          <a:p>
            <a:pPr algn="ctr"/>
            <a:r>
              <a:rPr lang="es-CO" sz="1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157</a:t>
            </a:r>
          </a:p>
          <a:p>
            <a:pPr algn="ctr"/>
            <a:r>
              <a:rPr lang="es-CO" sz="1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MI NUDO DE </a:t>
            </a:r>
          </a:p>
          <a:p>
            <a:pPr algn="ctr"/>
            <a:r>
              <a:rPr lang="es-CO" sz="1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HOMBROS</a:t>
            </a:r>
          </a:p>
        </p:txBody>
      </p:sp>
      <p:sp>
        <p:nvSpPr>
          <p:cNvPr id="561172" name="Rectangle 20"/>
          <p:cNvSpPr>
            <a:spLocks noChangeArrowheads="1"/>
          </p:cNvSpPr>
          <p:nvPr/>
        </p:nvSpPr>
        <p:spPr bwMode="auto">
          <a:xfrm>
            <a:off x="755650" y="2997200"/>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CO" altLang="zh-CN" sz="1400" b="1">
                <a:solidFill>
                  <a:srgbClr val="FF0000"/>
                </a:solidFill>
                <a:ea typeface="SimSun" pitchFamily="2" charset="-122"/>
              </a:rPr>
              <a:t>ABRIL DE 2008</a:t>
            </a:r>
            <a:endParaRPr lang="es-ES" altLang="zh-CN" sz="1400" b="1">
              <a:solidFill>
                <a:srgbClr val="FF0000"/>
              </a:solidFill>
              <a:ea typeface="SimSun" pitchFamily="2" charset="-122"/>
            </a:endParaRPr>
          </a:p>
        </p:txBody>
      </p:sp>
      <p:pic>
        <p:nvPicPr>
          <p:cNvPr id="561173" name="Picture 21" desc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188913"/>
            <a:ext cx="6127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74" name="Picture 22"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188913"/>
            <a:ext cx="555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75" name="Picture 23" desc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260350"/>
            <a:ext cx="571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76" name="Picture 24" desc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188913"/>
            <a:ext cx="6127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7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1412875"/>
            <a:ext cx="151606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78" name="BLOGGER_PHOTO_ID_5167394964222621602" descr="http://bp0.blogger.com/_C67f19UquvY/R7ZGV4iht6I/AAAAAAAAADs/wdSME9JSIhc/s320/espada_5monarcas.jpg"/>
          <p:cNvPicPr>
            <a:picLocks noChangeAspect="1" noChangeArrowheads="1"/>
          </p:cNvPicPr>
          <p:nvPr/>
        </p:nvPicPr>
        <p:blipFill>
          <a:blip r:embed="rId10" r:link="rId9" cstate="print">
            <a:extLst>
              <a:ext uri="{28A0092B-C50C-407E-A947-70E740481C1C}">
                <a14:useLocalDpi xmlns:a14="http://schemas.microsoft.com/office/drawing/2010/main" val="0"/>
              </a:ext>
            </a:extLst>
          </a:blip>
          <a:srcRect/>
          <a:stretch>
            <a:fillRect/>
          </a:stretch>
        </p:blipFill>
        <p:spPr bwMode="auto">
          <a:xfrm>
            <a:off x="8386763" y="1412875"/>
            <a:ext cx="3127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79" name="Rectangle 27"/>
          <p:cNvSpPr>
            <a:spLocks noChangeArrowheads="1"/>
          </p:cNvSpPr>
          <p:nvPr/>
        </p:nvSpPr>
        <p:spPr bwMode="auto">
          <a:xfrm>
            <a:off x="6156325" y="4292600"/>
            <a:ext cx="27003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tabLst>
                <a:tab pos="-457200" algn="l"/>
              </a:tabLst>
              <a:defRPr sz="3200">
                <a:solidFill>
                  <a:schemeClr val="tx1"/>
                </a:solidFill>
                <a:latin typeface="Arial" pitchFamily="34" charset="0"/>
              </a:defRPr>
            </a:lvl1pPr>
            <a:lvl2pPr marL="742950" indent="-285750"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algn="ctr" eaLnBrk="1" hangingPunct="1">
              <a:spcBef>
                <a:spcPct val="0"/>
              </a:spcBef>
              <a:buFontTx/>
              <a:buNone/>
            </a:pPr>
            <a:r>
              <a:rPr lang="es-CO" altLang="zh-CN" sz="1200" b="1">
                <a:solidFill>
                  <a:srgbClr val="FF0000"/>
                </a:solidFill>
                <a:ea typeface="SimSun" pitchFamily="2" charset="-122"/>
              </a:rPr>
              <a:t>La buena Acción puede ser muy pequeña,  Ayudar a una anciana a cruzar la calle, dejar el asiento para que lo ocupe una embarazada,  retirar del pavimento una cáscara de banano. Debe ejecutarse una buena acción cada día y una   todos los días y sólo vale cuando no se acepta por ella retribución alguna.  </a:t>
            </a:r>
          </a:p>
          <a:p>
            <a:pPr algn="ctr" eaLnBrk="1" hangingPunct="1">
              <a:spcBef>
                <a:spcPct val="0"/>
              </a:spcBef>
              <a:buFontTx/>
              <a:buNone/>
            </a:pPr>
            <a:r>
              <a:rPr lang="es-CO" altLang="zh-CN" sz="1200" b="1">
                <a:solidFill>
                  <a:srgbClr val="FF0000"/>
                </a:solidFill>
                <a:ea typeface="SimSun" pitchFamily="2" charset="-122"/>
              </a:rPr>
              <a:t> </a:t>
            </a:r>
            <a:endParaRPr lang="es-ES" altLang="zh-CN" sz="1200" b="1">
              <a:solidFill>
                <a:srgbClr val="FF0000"/>
              </a:solidFill>
              <a:ea typeface="SimSun" pitchFamily="2" charset="-122"/>
            </a:endParaRPr>
          </a:p>
          <a:p>
            <a:pPr algn="ctr">
              <a:spcBef>
                <a:spcPct val="0"/>
              </a:spcBef>
              <a:buFontTx/>
              <a:buNone/>
            </a:pPr>
            <a:endParaRPr lang="es-ES" altLang="zh-CN" sz="1200" b="1">
              <a:solidFill>
                <a:srgbClr val="FF0000"/>
              </a:solidFill>
              <a:ea typeface="SimSun" pitchFamily="2" charset="-122"/>
            </a:endParaRPr>
          </a:p>
        </p:txBody>
      </p:sp>
      <p:sp>
        <p:nvSpPr>
          <p:cNvPr id="561180" name="WordArt 28"/>
          <p:cNvSpPr>
            <a:spLocks noChangeArrowheads="1" noChangeShapeType="1" noTextEdit="1"/>
          </p:cNvSpPr>
          <p:nvPr/>
        </p:nvSpPr>
        <p:spPr bwMode="auto">
          <a:xfrm>
            <a:off x="6659563" y="3141663"/>
            <a:ext cx="1733550" cy="1095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CLAN</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KUARIZMY</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157</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MI NUDO DE </a:t>
            </a:r>
          </a:p>
          <a:p>
            <a:pPr algn="ctr"/>
            <a:r>
              <a:rPr lang="es-CO" sz="1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HOMBROS</a:t>
            </a:r>
          </a:p>
        </p:txBody>
      </p:sp>
      <p:sp>
        <p:nvSpPr>
          <p:cNvPr id="561181" name="Rectangle 29"/>
          <p:cNvSpPr>
            <a:spLocks noChangeArrowheads="1"/>
          </p:cNvSpPr>
          <p:nvPr/>
        </p:nvSpPr>
        <p:spPr bwMode="auto">
          <a:xfrm>
            <a:off x="6732588" y="2852738"/>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CO" altLang="zh-CN" sz="1400" b="1">
                <a:solidFill>
                  <a:srgbClr val="FF0000"/>
                </a:solidFill>
                <a:ea typeface="SimSun" pitchFamily="2" charset="-122"/>
              </a:rPr>
              <a:t>ABRIL DE 2008</a:t>
            </a:r>
            <a:endParaRPr lang="es-ES" altLang="zh-CN" sz="1400" b="1">
              <a:solidFill>
                <a:srgbClr val="FF0000"/>
              </a:solidFill>
              <a:ea typeface="SimSun" pitchFamily="2" charset="-122"/>
            </a:endParaRPr>
          </a:p>
        </p:txBody>
      </p:sp>
      <p:sp>
        <p:nvSpPr>
          <p:cNvPr id="30"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01185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ítulo 1"/>
          <p:cNvSpPr>
            <a:spLocks noGrp="1"/>
          </p:cNvSpPr>
          <p:nvPr>
            <p:ph type="title"/>
          </p:nvPr>
        </p:nvSpPr>
        <p:spPr/>
        <p:txBody>
          <a:bodyPr/>
          <a:lstStyle/>
          <a:p>
            <a:endParaRPr lang="es-CO" altLang="es-CO" smtClean="0"/>
          </a:p>
        </p:txBody>
      </p:sp>
      <p:sp>
        <p:nvSpPr>
          <p:cNvPr id="565251" name="Marcador de contenido 2"/>
          <p:cNvSpPr>
            <a:spLocks noGrp="1"/>
          </p:cNvSpPr>
          <p:nvPr>
            <p:ph idx="1"/>
          </p:nvPr>
        </p:nvSpPr>
        <p:spPr/>
        <p:txBody>
          <a:bodyPr/>
          <a:lstStyle/>
          <a:p>
            <a:endParaRPr lang="es-CO" altLang="es-CO" smtClean="0"/>
          </a:p>
        </p:txBody>
      </p:sp>
      <p:pic>
        <p:nvPicPr>
          <p:cNvPr id="565252" name="Picture 2" descr="https://fbcdn-sphotos-f-a.akamaihd.net/hphotos-ak-xtp1/v/t1.0-9/12368970_970452649700151_2156313050533236344_n.jpg?oh=1cbf980d7757e7860aa57a7251a2f729&amp;oe=5791834D&amp;__gda__=1469456251_91cc7e48fde9abb5d16ba160ba0d91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0363"/>
            <a:ext cx="79438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3" name="Picture 2" descr="https://fbcdn-sphotos-f-a.akamaihd.net/hphotos-ak-xtp1/v/t1.0-9/12368970_970452649700151_2156313050533236344_n.jpg?oh=1cbf980d7757e7860aa57a7251a2f729&amp;oe=5791834D&amp;__gda__=1469456251_91cc7e48fde9abb5d16ba160ba0d91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1205"/>
            <a:ext cx="8771214" cy="65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578374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7" name="Picture 2" descr="http://www.zonascout.com/wp-content/uploads/2014/05/B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692150"/>
            <a:ext cx="85788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579821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1" name="Picture 4" descr="http://www.historiadelosscouts.com/wp-content/uploads/2014/01/n659288616_626078_6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94" y="476672"/>
            <a:ext cx="4343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2" name="Picture 6" descr="http://tiendascout.com.uy/T2012/wp-content/uploads/2013/06/10203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22157" y="4001293"/>
            <a:ext cx="2341562" cy="2341563"/>
          </a:xfrm>
        </p:spPr>
      </p:pic>
      <p:pic>
        <p:nvPicPr>
          <p:cNvPr id="611333" name="Picture 8" descr="https://encrypted-tbn0.gstatic.com/images?q=tbn:ANd9GcSafbRthui-bNwWZ9-T9mlpJdfI3h-fMldELtGcKw04JHMnoU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72390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4" name="Picture 2" descr="http://revistaazimut.com/wp-content/uploads/2014/02/BP-SCOUT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43375"/>
            <a:ext cx="5924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893457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6" name="Picture 10" descr="http://2.bp.blogspot.com/-Z_3RmjsHio4/U9aujlgd9lI/AAAAAAAABwM/-AXwXNOMqfw/s1600/Ceremonia+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74491"/>
            <a:ext cx="3672408" cy="65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574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descr="http://www.logotypes101.com/logos/755/555DCA003DBD832E0D9D4EA0B7BF68ED/caminan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437" y="348772"/>
            <a:ext cx="1527001" cy="152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667" name="Picture 6" descr="http://2.bp.blogspot.com/_53p6_IwrYlc/SQVifXTRNYI/AAAAAAAAANw/iuwEuFdxtz0/s400/caminant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20" y="1624209"/>
            <a:ext cx="1795861" cy="179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66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357188"/>
            <a:ext cx="50577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6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2890838"/>
            <a:ext cx="58864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6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845" y="3573016"/>
            <a:ext cx="1800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Rectángulo"/>
          <p:cNvSpPr/>
          <p:nvPr/>
        </p:nvSpPr>
        <p:spPr>
          <a:xfrm>
            <a:off x="2736937" y="3408683"/>
            <a:ext cx="5596630" cy="2862322"/>
          </a:xfrm>
          <a:prstGeom prst="rect">
            <a:avLst/>
          </a:prstGeom>
        </p:spPr>
        <p:txBody>
          <a:bodyPr wrap="square">
            <a:spAutoFit/>
          </a:bodyPr>
          <a:lstStyle/>
          <a:p>
            <a:pPr>
              <a:spcBef>
                <a:spcPct val="0"/>
              </a:spcBef>
              <a:buFontTx/>
              <a:buNone/>
            </a:pPr>
            <a:r>
              <a:rPr lang="es-ES_tradnl" altLang="es-CO" dirty="0">
                <a:solidFill>
                  <a:srgbClr val="000000"/>
                </a:solidFill>
              </a:rPr>
              <a:t>El hombre a </a:t>
            </a:r>
            <a:r>
              <a:rPr lang="es-ES_tradnl" altLang="es-CO" dirty="0" err="1">
                <a:solidFill>
                  <a:srgbClr val="000000"/>
                </a:solidFill>
              </a:rPr>
              <a:t>traves</a:t>
            </a:r>
            <a:r>
              <a:rPr lang="es-ES_tradnl" altLang="es-CO" dirty="0">
                <a:solidFill>
                  <a:srgbClr val="000000"/>
                </a:solidFill>
              </a:rPr>
              <a:t> de la historia ha desempeñado un papel fundamental en la construcción de lo que es la humanidad hoy día, la evolución del pensamiento del hombre le ha permitido mejorar su calidad de vida y de aumentar sus expectativas de subsistencia, este </a:t>
            </a:r>
            <a:r>
              <a:rPr lang="es-ES_tradnl" altLang="es-CO" dirty="0" err="1">
                <a:solidFill>
                  <a:srgbClr val="000000"/>
                </a:solidFill>
              </a:rPr>
              <a:t>interes</a:t>
            </a:r>
            <a:r>
              <a:rPr lang="es-ES_tradnl" altLang="es-CO" dirty="0">
                <a:solidFill>
                  <a:srgbClr val="000000"/>
                </a:solidFill>
              </a:rPr>
              <a:t> de aprehender de la historia ya escrita, las aventuras y los retos generados por estas civilizaciones que poblaron este planeta y que representaron las bases </a:t>
            </a:r>
            <a:r>
              <a:rPr lang="es-ES_tradnl" altLang="es-CO" dirty="0" err="1">
                <a:solidFill>
                  <a:srgbClr val="000000"/>
                </a:solidFill>
              </a:rPr>
              <a:t>ideologicas</a:t>
            </a:r>
            <a:r>
              <a:rPr lang="es-ES_tradnl" altLang="es-CO" dirty="0">
                <a:solidFill>
                  <a:srgbClr val="000000"/>
                </a:solidFill>
              </a:rPr>
              <a:t>, luchas y aventuras hacen que el </a:t>
            </a:r>
            <a:r>
              <a:rPr lang="es-ES_tradnl" altLang="es-CO" dirty="0" err="1">
                <a:solidFill>
                  <a:srgbClr val="000000"/>
                </a:solidFill>
              </a:rPr>
              <a:t>jóven</a:t>
            </a:r>
            <a:r>
              <a:rPr lang="es-ES_tradnl" altLang="es-CO" dirty="0">
                <a:solidFill>
                  <a:srgbClr val="000000"/>
                </a:solidFill>
              </a:rPr>
              <a:t> además de </a:t>
            </a:r>
            <a:r>
              <a:rPr lang="es-ES_tradnl" altLang="es-CO" dirty="0" err="1">
                <a:solidFill>
                  <a:srgbClr val="000000"/>
                </a:solidFill>
              </a:rPr>
              <a:t>ingersar</a:t>
            </a:r>
            <a:r>
              <a:rPr lang="es-ES_tradnl" altLang="es-CO" dirty="0">
                <a:solidFill>
                  <a:srgbClr val="000000"/>
                </a:solidFill>
              </a:rPr>
              <a:t> a antiguas historias construya a partir de estas las futuras</a:t>
            </a:r>
            <a:endParaRPr lang="es-ES_tradnl" altLang="es-CO" b="1" dirty="0"/>
          </a:p>
        </p:txBody>
      </p:sp>
    </p:spTree>
    <p:extLst>
      <p:ext uri="{BB962C8B-B14F-4D97-AF65-F5344CB8AC3E}">
        <p14:creationId xmlns:p14="http://schemas.microsoft.com/office/powerpoint/2010/main" val="35352760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70" name="Picture 2" descr="https://fbcdn-sphotos-e-a.akamaihd.net/hphotos-ak-ash3/941927_10151706592811509_136433966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38827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659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http://www.cimeddigital.com/wp-content/uploads/2011/08/cimed-valores-humanos-universales.gif"/>
          <p:cNvPicPr>
            <a:picLocks noChangeAspect="1" noChangeArrowheads="1"/>
          </p:cNvPicPr>
          <p:nvPr/>
        </p:nvPicPr>
        <p:blipFill>
          <a:blip r:embed="rId2" cstate="print">
            <a:grayscl/>
          </a:blip>
          <a:srcRect/>
          <a:stretch>
            <a:fillRect/>
          </a:stretch>
        </p:blipFill>
        <p:spPr bwMode="auto">
          <a:xfrm>
            <a:off x="0" y="0"/>
            <a:ext cx="9144000" cy="6794500"/>
          </a:xfrm>
          <a:prstGeom prst="rect">
            <a:avLst/>
          </a:prstGeom>
          <a:noFill/>
          <a:ln w="9525">
            <a:noFill/>
            <a:miter lim="800000"/>
            <a:headEnd/>
            <a:tailEnd/>
          </a:ln>
        </p:spPr>
      </p:pic>
    </p:spTree>
    <p:extLst>
      <p:ext uri="{BB962C8B-B14F-4D97-AF65-F5344CB8AC3E}">
        <p14:creationId xmlns:p14="http://schemas.microsoft.com/office/powerpoint/2010/main" val="33785831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sultado de imagen para val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47" y="332656"/>
            <a:ext cx="8788341" cy="604867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9773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28651" y="1485900"/>
            <a:ext cx="7805375" cy="3743300"/>
          </a:xfrm>
          <a:prstGeom prst="rect">
            <a:avLst/>
          </a:prstGeom>
        </p:spPr>
      </p:pic>
      <p:sp>
        <p:nvSpPr>
          <p:cNvPr id="3" name="6 Rectángulo"/>
          <p:cNvSpPr/>
          <p:nvPr/>
        </p:nvSpPr>
        <p:spPr>
          <a:xfrm>
            <a:off x="274320" y="332656"/>
            <a:ext cx="8549640"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23182069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p:txBody>
          <a:bodyPr/>
          <a:lstStyle/>
          <a:p>
            <a:endParaRPr lang="es-CO"/>
          </a:p>
        </p:txBody>
      </p:sp>
      <p:pic>
        <p:nvPicPr>
          <p:cNvPr id="2050" name="Picture 2" descr="Resultado de imagen para val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15170" cy="6264696"/>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63132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p:txBody>
          <a:bodyPr/>
          <a:lstStyle/>
          <a:p>
            <a:endParaRPr lang="es-CO"/>
          </a:p>
        </p:txBody>
      </p:sp>
      <p:pic>
        <p:nvPicPr>
          <p:cNvPr id="3074" name="Picture 2" descr="Resultado de imagen para val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 y="332656"/>
            <a:ext cx="8941821" cy="5976664"/>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0468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500042"/>
            <a:ext cx="7929618" cy="5143536"/>
          </a:xfrm>
        </p:spPr>
        <p:txBody>
          <a:bodyPr>
            <a:noAutofit/>
          </a:bodyPr>
          <a:lstStyle/>
          <a:p>
            <a:pPr algn="ctr">
              <a:buNone/>
            </a:pPr>
            <a:r>
              <a:rPr lang="es-CO" sz="1800" b="1" dirty="0">
                <a:latin typeface="Arial" pitchFamily="34" charset="0"/>
                <a:cs typeface="Arial" pitchFamily="34" charset="0"/>
              </a:rPr>
              <a:t>DEFINICIÓN DE TÓTEM</a:t>
            </a:r>
            <a:r>
              <a:rPr lang="es-CO" sz="1800" dirty="0">
                <a:latin typeface="Arial" pitchFamily="34" charset="0"/>
                <a:cs typeface="Arial" pitchFamily="34" charset="0"/>
              </a:rPr>
              <a:t>: </a:t>
            </a:r>
            <a:endParaRPr lang="es-CO" sz="1800" dirty="0" smtClean="0">
              <a:latin typeface="Arial" pitchFamily="34" charset="0"/>
              <a:cs typeface="Arial" pitchFamily="34" charset="0"/>
            </a:endParaRPr>
          </a:p>
          <a:p>
            <a:endParaRPr lang="es-CO" sz="1800" dirty="0">
              <a:latin typeface="Arial" pitchFamily="34" charset="0"/>
              <a:cs typeface="Arial" pitchFamily="34" charset="0"/>
            </a:endParaRPr>
          </a:p>
          <a:p>
            <a:pPr>
              <a:buNone/>
            </a:pPr>
            <a:r>
              <a:rPr lang="es-CO" sz="1800" dirty="0" smtClean="0">
                <a:latin typeface="Arial" pitchFamily="34" charset="0"/>
                <a:cs typeface="Arial" pitchFamily="34" charset="0"/>
              </a:rPr>
              <a:t>El </a:t>
            </a:r>
            <a:r>
              <a:rPr lang="es-CO" sz="1800" dirty="0">
                <a:latin typeface="Arial" pitchFamily="34" charset="0"/>
                <a:cs typeface="Arial" pitchFamily="34" charset="0"/>
              </a:rPr>
              <a:t>vocablo tótem deriva del ojibeway (chippeway) y, al parecer, fue introducido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por </a:t>
            </a:r>
            <a:r>
              <a:rPr lang="es-CO" sz="1800" dirty="0">
                <a:latin typeface="Arial" pitchFamily="34" charset="0"/>
                <a:cs typeface="Arial" pitchFamily="34" charset="0"/>
              </a:rPr>
              <a:t>J. Long, intérprete indio del siglo XVIII, quien lo escribía "otam". No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obstante</a:t>
            </a:r>
            <a:r>
              <a:rPr lang="es-CO" sz="1800" dirty="0">
                <a:latin typeface="Arial" pitchFamily="34" charset="0"/>
                <a:cs typeface="Arial" pitchFamily="34" charset="0"/>
              </a:rPr>
              <a:t>, la ortografía de este vocablo es algo incierta; de ahí que se ha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escrito </a:t>
            </a:r>
            <a:r>
              <a:rPr lang="es-CO" sz="1800" dirty="0">
                <a:latin typeface="Arial" pitchFamily="34" charset="0"/>
                <a:cs typeface="Arial" pitchFamily="34" charset="0"/>
              </a:rPr>
              <a:t>de varias maneras. El indianista ojibeway Peter Jones le asigna una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expresión </a:t>
            </a:r>
            <a:r>
              <a:rPr lang="es-CO" sz="1800" dirty="0">
                <a:latin typeface="Arial" pitchFamily="34" charset="0"/>
                <a:cs typeface="Arial" pitchFamily="34" charset="0"/>
              </a:rPr>
              <a:t>que equivale fonéticamente a "toodaim"; Warren a "dodaim" y </a:t>
            </a:r>
            <a:endParaRPr lang="es-CO" sz="1800" dirty="0" smtClean="0">
              <a:latin typeface="Arial" pitchFamily="34" charset="0"/>
              <a:cs typeface="Arial" pitchFamily="34" charset="0"/>
            </a:endParaRPr>
          </a:p>
          <a:p>
            <a:pPr>
              <a:buNone/>
            </a:pPr>
            <a:r>
              <a:rPr lang="es-CO" sz="1800" dirty="0" err="1" smtClean="0">
                <a:latin typeface="Arial" pitchFamily="34" charset="0"/>
                <a:cs typeface="Arial" pitchFamily="34" charset="0"/>
              </a:rPr>
              <a:t>Assikinak</a:t>
            </a:r>
            <a:r>
              <a:rPr lang="es-CO" sz="1800" dirty="0" smtClean="0">
                <a:latin typeface="Arial" pitchFamily="34" charset="0"/>
                <a:cs typeface="Arial" pitchFamily="34" charset="0"/>
              </a:rPr>
              <a:t> </a:t>
            </a:r>
            <a:r>
              <a:rPr lang="es-CO" sz="1800" dirty="0">
                <a:latin typeface="Arial" pitchFamily="34" charset="0"/>
                <a:cs typeface="Arial" pitchFamily="34" charset="0"/>
              </a:rPr>
              <a:t>a "ododam". Finalmente Keating, James y Schoolcraft lo llamaron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a:t>
            </a:r>
            <a:r>
              <a:rPr lang="es-CO" sz="1800" dirty="0">
                <a:latin typeface="Arial" pitchFamily="34" charset="0"/>
                <a:cs typeface="Arial" pitchFamily="34" charset="0"/>
              </a:rPr>
              <a:t>tótem". El tótem protege al hombre, y éste le prueba su veneración de </a:t>
            </a:r>
            <a:endParaRPr lang="es-CO" sz="1800" dirty="0" smtClean="0">
              <a:latin typeface="Arial" pitchFamily="34" charset="0"/>
              <a:cs typeface="Arial" pitchFamily="34" charset="0"/>
            </a:endParaRPr>
          </a:p>
          <a:p>
            <a:pPr>
              <a:buNone/>
            </a:pPr>
            <a:r>
              <a:rPr lang="es-CO" sz="1800" dirty="0" smtClean="0">
                <a:latin typeface="Arial" pitchFamily="34" charset="0"/>
                <a:cs typeface="Arial" pitchFamily="34" charset="0"/>
              </a:rPr>
              <a:t>diversas </a:t>
            </a:r>
            <a:r>
              <a:rPr lang="es-CO" sz="1800" dirty="0">
                <a:latin typeface="Arial" pitchFamily="34" charset="0"/>
                <a:cs typeface="Arial" pitchFamily="34" charset="0"/>
              </a:rPr>
              <a:t>maneras. Existen varios tipos de tótems</a:t>
            </a:r>
            <a:r>
              <a:rPr lang="es-CO" sz="1800" dirty="0" smtClean="0">
                <a:latin typeface="Arial" pitchFamily="34" charset="0"/>
                <a:cs typeface="Arial" pitchFamily="34" charset="0"/>
              </a:rPr>
              <a:t>:</a:t>
            </a:r>
          </a:p>
          <a:p>
            <a:pPr>
              <a:buNone/>
            </a:pPr>
            <a:r>
              <a:rPr lang="es-CO" sz="1800" dirty="0">
                <a:latin typeface="Arial" pitchFamily="34" charset="0"/>
                <a:cs typeface="Arial" pitchFamily="34" charset="0"/>
              </a:rPr>
              <a:t/>
            </a:r>
            <a:br>
              <a:rPr lang="es-CO" sz="1800" dirty="0">
                <a:latin typeface="Arial" pitchFamily="34" charset="0"/>
                <a:cs typeface="Arial" pitchFamily="34" charset="0"/>
              </a:rPr>
            </a:br>
            <a:r>
              <a:rPr lang="es-CO" sz="1800" dirty="0">
                <a:latin typeface="Arial" pitchFamily="34" charset="0"/>
                <a:cs typeface="Arial" pitchFamily="34" charset="0"/>
              </a:rPr>
              <a:t>1) Tótem de tribu (clan-tótem) que es común a toda la tribu y pasa de generación en generación.</a:t>
            </a:r>
            <a:br>
              <a:rPr lang="es-CO" sz="1800" dirty="0">
                <a:latin typeface="Arial" pitchFamily="34" charset="0"/>
                <a:cs typeface="Arial" pitchFamily="34" charset="0"/>
              </a:rPr>
            </a:br>
            <a:r>
              <a:rPr lang="es-CO" sz="1800" dirty="0">
                <a:latin typeface="Arial" pitchFamily="34" charset="0"/>
                <a:cs typeface="Arial" pitchFamily="34" charset="0"/>
              </a:rPr>
              <a:t>2) Tótem sexual, que es común a todos los hombres o a todas las mujeres de una tribu. Pertenece exclusivamente a un sexo.</a:t>
            </a:r>
            <a:br>
              <a:rPr lang="es-CO" sz="1800" dirty="0">
                <a:latin typeface="Arial" pitchFamily="34" charset="0"/>
                <a:cs typeface="Arial" pitchFamily="34" charset="0"/>
              </a:rPr>
            </a:br>
            <a:r>
              <a:rPr lang="es-CO" sz="1800" dirty="0">
                <a:latin typeface="Arial" pitchFamily="34" charset="0"/>
                <a:cs typeface="Arial" pitchFamily="34" charset="0"/>
              </a:rPr>
              <a:t>3) Tótem individual, que es propiedad de un solo individuo y a cuyos herederos no puede transmitirse. </a:t>
            </a:r>
            <a:endParaRPr lang="es-CR" sz="1800" dirty="0">
              <a:latin typeface="Arial" pitchFamily="34" charset="0"/>
              <a:cs typeface="Arial" pitchFamily="34" charset="0"/>
            </a:endParaRPr>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857232"/>
            <a:ext cx="8215370" cy="5355312"/>
          </a:xfrm>
          <a:prstGeom prst="rect">
            <a:avLst/>
          </a:prstGeom>
          <a:noFill/>
        </p:spPr>
        <p:txBody>
          <a:bodyPr wrap="square" rtlCol="0">
            <a:spAutoFit/>
          </a:bodyPr>
          <a:lstStyle/>
          <a:p>
            <a:pPr>
              <a:buNone/>
            </a:pPr>
            <a:r>
              <a:rPr lang="es-CO" dirty="0" smtClean="0">
                <a:latin typeface="Arial" pitchFamily="34" charset="0"/>
                <a:cs typeface="Arial" pitchFamily="34" charset="0"/>
              </a:rPr>
              <a:t>Este es el tipo de tótem que usamos en las tribus de un grupo Scout.</a:t>
            </a: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Una tribu ayuda a unir a los más comprometidos con el grupo scout.  No reúne </a:t>
            </a:r>
          </a:p>
          <a:p>
            <a:pPr>
              <a:buNone/>
            </a:pPr>
            <a:r>
              <a:rPr lang="es-ES" dirty="0" smtClean="0">
                <a:latin typeface="Arial" pitchFamily="34" charset="0"/>
                <a:cs typeface="Arial" pitchFamily="34" charset="0"/>
              </a:rPr>
              <a:t>simplemente a los más viejos, aunque es obvio que un totemnizado debe </a:t>
            </a:r>
          </a:p>
          <a:p>
            <a:pPr>
              <a:buNone/>
            </a:pPr>
            <a:r>
              <a:rPr lang="es-ES" dirty="0" smtClean="0">
                <a:latin typeface="Arial" pitchFamily="34" charset="0"/>
                <a:cs typeface="Arial" pitchFamily="34" charset="0"/>
              </a:rPr>
              <a:t>poseer la promesa y disponer de una cierta veteranía.</a:t>
            </a:r>
          </a:p>
          <a:p>
            <a:pPr>
              <a:buNone/>
            </a:pP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El interesado en fundar una tribu debe reunir a los dirigentes con más </a:t>
            </a:r>
          </a:p>
          <a:p>
            <a:pPr>
              <a:buNone/>
            </a:pPr>
            <a:r>
              <a:rPr lang="es-ES" dirty="0" smtClean="0">
                <a:latin typeface="Arial" pitchFamily="34" charset="0"/>
                <a:cs typeface="Arial" pitchFamily="34" charset="0"/>
              </a:rPr>
              <a:t>experiencia e instruirlos sobre la importancia de las tradiciones totémicas.</a:t>
            </a: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Después de este primer paso, los interesados informarán al Consejo de </a:t>
            </a:r>
          </a:p>
          <a:p>
            <a:pPr>
              <a:buNone/>
            </a:pPr>
            <a:r>
              <a:rPr lang="es-ES" dirty="0" smtClean="0">
                <a:latin typeface="Arial" pitchFamily="34" charset="0"/>
                <a:cs typeface="Arial" pitchFamily="34" charset="0"/>
              </a:rPr>
              <a:t>Grupo sobre la fundación. </a:t>
            </a:r>
          </a:p>
          <a:p>
            <a:pPr>
              <a:buNone/>
            </a:pPr>
            <a:endParaRPr lang="es-ES" dirty="0" smtClean="0">
              <a:latin typeface="Arial" pitchFamily="34" charset="0"/>
              <a:cs typeface="Arial" pitchFamily="34" charset="0"/>
            </a:endParaRPr>
          </a:p>
          <a:p>
            <a:pPr>
              <a:buNone/>
            </a:pPr>
            <a:r>
              <a:rPr lang="es-ES" dirty="0" smtClean="0">
                <a:latin typeface="Arial" pitchFamily="34" charset="0"/>
                <a:cs typeface="Arial" pitchFamily="34" charset="0"/>
              </a:rPr>
              <a:t>Este organismo seguramente ofrecerá sus opiniones  favorables y deberá nombrar a los iniciadores de la tribu.</a:t>
            </a: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Es importante que haya tres o más miembros fundadores, a partir de los </a:t>
            </a:r>
          </a:p>
          <a:p>
            <a:pPr>
              <a:buNone/>
            </a:pPr>
            <a:r>
              <a:rPr lang="es-ES" dirty="0" smtClean="0">
                <a:latin typeface="Arial" pitchFamily="34" charset="0"/>
                <a:cs typeface="Arial" pitchFamily="34" charset="0"/>
              </a:rPr>
              <a:t>cuales se podrá reconstruir más tarde un árbol genealógico de la tribu, </a:t>
            </a:r>
          </a:p>
          <a:p>
            <a:pPr>
              <a:buNone/>
            </a:pPr>
            <a:r>
              <a:rPr lang="es-ES" dirty="0" smtClean="0">
                <a:latin typeface="Arial" pitchFamily="34" charset="0"/>
                <a:cs typeface="Arial" pitchFamily="34" charset="0"/>
              </a:rPr>
              <a:t>teniendo en cuenta los padrinazgos.</a:t>
            </a:r>
          </a:p>
          <a:p>
            <a:pPr>
              <a:buNone/>
            </a:pP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Realizados estos pasos iníciales, los iniciadores se reúnen en una noche al </a:t>
            </a:r>
          </a:p>
          <a:p>
            <a:pPr>
              <a:buNone/>
            </a:pPr>
            <a:r>
              <a:rPr lang="es-ES" dirty="0" smtClean="0">
                <a:latin typeface="Arial" pitchFamily="34" charset="0"/>
                <a:cs typeface="Arial" pitchFamily="34" charset="0"/>
              </a:rPr>
              <a:t>aire libre para fundar la tribu. Esto se puede hacer en un campamento de </a:t>
            </a:r>
          </a:p>
          <a:p>
            <a:pPr>
              <a:buNone/>
            </a:pPr>
            <a:r>
              <a:rPr lang="es-ES" dirty="0" smtClean="0">
                <a:latin typeface="Arial" pitchFamily="34" charset="0"/>
                <a:cs typeface="Arial" pitchFamily="34" charset="0"/>
              </a:rPr>
              <a:t>grupo o en otra ocasión especial. ¿Cómo empezar la tradición? </a:t>
            </a:r>
            <a:endParaRPr lang="es-ES" dirty="0"/>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28596" y="428604"/>
            <a:ext cx="82868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rgbClr val="181512"/>
                </a:solidFill>
                <a:effectLst/>
                <a:latin typeface="Arial" pitchFamily="34" charset="0"/>
                <a:ea typeface="Times New Roman" pitchFamily="18" charset="0"/>
                <a:cs typeface="Arial" pitchFamily="34" charset="0"/>
              </a:rPr>
              <a:t>En el centro de las aldeas aparece su figura como guardián de la vida; aparece en los</a:t>
            </a:r>
            <a:r>
              <a:rPr lang="es-CR" dirty="0">
                <a:latin typeface="Arial" pitchFamily="34" charset="0"/>
              </a:rPr>
              <a:t> </a:t>
            </a:r>
            <a:r>
              <a:rPr kumimoji="0" lang="es-ES" b="0" i="0" u="none" strike="noStrike" cap="none" normalizeH="0" baseline="0" dirty="0" smtClean="0">
                <a:ln>
                  <a:noFill/>
                </a:ln>
                <a:solidFill>
                  <a:srgbClr val="181512"/>
                </a:solidFill>
                <a:effectLst/>
                <a:latin typeface="Arial" pitchFamily="34" charset="0"/>
                <a:ea typeface="Times New Roman" pitchFamily="18" charset="0"/>
                <a:cs typeface="Arial" pitchFamily="34" charset="0"/>
              </a:rPr>
              <a:t>atuendos, armas y decoraciones, pero sobre todo aparece en sus costumbres, que buscan imitar del Oso su fuerza, la altivez del Águila, la astucia del Zorro, la perseverancia del Lobo etc .Al mismo tiempo ven en los miembros de la Tribu y en sus enemigos estas cualidades obtenidas de su conexión con la Naturaleza. </a:t>
            </a:r>
          </a:p>
          <a:p>
            <a:pPr marL="0" marR="0" lvl="0" indent="0" algn="l" defTabSz="914400" rtl="0" eaLnBrk="1" fontAlgn="base" latinLnBrk="0" hangingPunct="1">
              <a:lnSpc>
                <a:spcPct val="100000"/>
              </a:lnSpc>
              <a:spcBef>
                <a:spcPct val="0"/>
              </a:spcBef>
              <a:spcAft>
                <a:spcPct val="0"/>
              </a:spcAft>
              <a:buClrTx/>
              <a:buSzTx/>
              <a:buFontTx/>
              <a:buNone/>
              <a:tabLst/>
            </a:pPr>
            <a:endParaRPr lang="es-ES" dirty="0" smtClean="0">
              <a:solidFill>
                <a:srgbClr val="181512"/>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rgbClr val="181512"/>
                </a:solidFill>
                <a:effectLst/>
                <a:latin typeface="Arial" pitchFamily="34" charset="0"/>
                <a:ea typeface="Times New Roman" pitchFamily="18" charset="0"/>
                <a:cs typeface="Arial" pitchFamily="34" charset="0"/>
              </a:rPr>
              <a:t>Como anécdota recordar cómo las Tribus indígenas de África, Zulúes, Ashanti  y Matabeles contra las que lucho Baden Powell en 1887 le llamaban “Impeesa” que en el dialecto nativo significa “El Lobo que nunca duerme” por su valor, pericia y asombrosa habilidad para  acechar .El Totemnismo es el complejo sistema de ideas, símbolos y practicas basadas en la relación entre el individuo o grupo social y un objeto natural conocido como Tótem. </a:t>
            </a:r>
          </a:p>
          <a:p>
            <a:pPr marL="0" marR="0" lvl="0" indent="0" algn="l" defTabSz="914400" rtl="0" eaLnBrk="1" fontAlgn="base" latinLnBrk="0" hangingPunct="1">
              <a:lnSpc>
                <a:spcPct val="100000"/>
              </a:lnSpc>
              <a:spcBef>
                <a:spcPct val="0"/>
              </a:spcBef>
              <a:spcAft>
                <a:spcPct val="0"/>
              </a:spcAft>
              <a:buClrTx/>
              <a:buSzTx/>
              <a:buFontTx/>
              <a:buNone/>
              <a:tabLst/>
            </a:pPr>
            <a:endParaRPr lang="es-ES" dirty="0" smtClean="0">
              <a:solidFill>
                <a:srgbClr val="181512"/>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rgbClr val="181512"/>
                </a:solidFill>
                <a:effectLst/>
                <a:latin typeface="Arial" pitchFamily="34" charset="0"/>
                <a:ea typeface="Times New Roman" pitchFamily="18" charset="0"/>
                <a:cs typeface="Arial" pitchFamily="34" charset="0"/>
              </a:rPr>
              <a:t>El termino Tótem proviene del idioma de los Ojibwa, Tribu algonquina de América del Norte en la que se describieron por primera vez fenómenos Totémicos .El fundamento del Totemismo parece sustentarse en la concepción de algunas sociedades que suponen una relación entre los seres humanos y la Naturaleza .De esta relación del hombre y la Naturaleza y de su importancia dentro del Escultismo surge la totemización como la conocemos los Scouts.</a:t>
            </a:r>
            <a:endParaRPr kumimoji="0" lang="es-CR" sz="1800" b="0" i="0" u="none" strike="noStrike" cap="none" normalizeH="0" baseline="0" dirty="0" smtClean="0">
              <a:ln>
                <a:noFill/>
              </a:ln>
              <a:solidFill>
                <a:schemeClr val="tx1"/>
              </a:solidFill>
              <a:effectLst/>
              <a:latin typeface="Arial" pitchFamily="34" charset="0"/>
            </a:endParaRPr>
          </a:p>
        </p:txBody>
      </p:sp>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500042"/>
            <a:ext cx="8072494" cy="5909310"/>
          </a:xfrm>
          <a:prstGeom prst="rect">
            <a:avLst/>
          </a:prstGeom>
          <a:noFill/>
        </p:spPr>
        <p:txBody>
          <a:bodyPr wrap="square" rtlCol="0">
            <a:spAutoFit/>
          </a:bodyPr>
          <a:lstStyle/>
          <a:p>
            <a:pPr>
              <a:buNone/>
            </a:pPr>
            <a:r>
              <a:rPr lang="es-ES" dirty="0" smtClean="0">
                <a:latin typeface="Arial" pitchFamily="34" charset="0"/>
                <a:cs typeface="Arial" pitchFamily="34" charset="0"/>
              </a:rPr>
              <a:t>En primer lugar, los iniciadores deben elegir algunos ritos, danzas y símbolos </a:t>
            </a:r>
          </a:p>
          <a:p>
            <a:pPr>
              <a:buNone/>
            </a:pPr>
            <a:r>
              <a:rPr lang="es-ES" dirty="0" smtClean="0">
                <a:latin typeface="Arial" pitchFamily="34" charset="0"/>
                <a:cs typeface="Arial" pitchFamily="34" charset="0"/>
              </a:rPr>
              <a:t>(preferentemente indígenas) para usar en la ceremonia. En estos rituales se </a:t>
            </a:r>
          </a:p>
          <a:p>
            <a:pPr>
              <a:buNone/>
            </a:pPr>
            <a:r>
              <a:rPr lang="es-ES" dirty="0" smtClean="0">
                <a:latin typeface="Arial" pitchFamily="34" charset="0"/>
                <a:cs typeface="Arial" pitchFamily="34" charset="0"/>
              </a:rPr>
              <a:t>dará mucha importancia a la relación del hombre con la Madre Tierra. Teniendo  en cuenta esto, el inicio de la tribu se realiza generalmente de esta manera: </a:t>
            </a: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Un miembro se retira de la fogata y espera a algunos metros del lugar que sus  compañeros elijan su nuevo nombre. Para este fin se puede usar una cuerda  desde el lugar del fogón hasta un sitio cercano iluminado con una vela y una  lectura de reflexión (Puede ser la historia de Impeeza u otro texto totémico). </a:t>
            </a:r>
          </a:p>
          <a:p>
            <a:pPr>
              <a:buNone/>
            </a:pPr>
            <a:r>
              <a:rPr lang="es-ES" dirty="0" smtClean="0">
                <a:latin typeface="Arial" pitchFamily="34" charset="0"/>
                <a:cs typeface="Arial" pitchFamily="34" charset="0"/>
              </a:rPr>
              <a:t>Cuando sus amigos finalizan con la elección del tótem, pueden ir a buscarlo o </a:t>
            </a:r>
          </a:p>
          <a:p>
            <a:pPr>
              <a:buNone/>
            </a:pPr>
            <a:r>
              <a:rPr lang="es-ES" dirty="0" smtClean="0">
                <a:latin typeface="Arial" pitchFamily="34" charset="0"/>
                <a:cs typeface="Arial" pitchFamily="34" charset="0"/>
              </a:rPr>
              <a:t>simplemente jalar de la cuerda para que el primer totemnizado acuda a su </a:t>
            </a:r>
          </a:p>
          <a:p>
            <a:pPr>
              <a:buNone/>
            </a:pPr>
            <a:r>
              <a:rPr lang="es-ES" dirty="0" smtClean="0">
                <a:latin typeface="Arial" pitchFamily="34" charset="0"/>
                <a:cs typeface="Arial" pitchFamily="34" charset="0"/>
              </a:rPr>
              <a:t>bautismo. En ese momento, los iniciadores revelan a su hermano su nuevo </a:t>
            </a:r>
          </a:p>
          <a:p>
            <a:pPr>
              <a:buNone/>
            </a:pPr>
            <a:r>
              <a:rPr lang="es-ES" dirty="0" smtClean="0">
                <a:latin typeface="Arial" pitchFamily="34" charset="0"/>
                <a:cs typeface="Arial" pitchFamily="34" charset="0"/>
              </a:rPr>
              <a:t>nombre. Otro scout se retira y se repite el proceso, eligiendo entre todos los </a:t>
            </a:r>
          </a:p>
          <a:p>
            <a:pPr>
              <a:buNone/>
            </a:pPr>
            <a:r>
              <a:rPr lang="es-ES" dirty="0" smtClean="0">
                <a:latin typeface="Arial" pitchFamily="34" charset="0"/>
                <a:cs typeface="Arial" pitchFamily="34" charset="0"/>
              </a:rPr>
              <a:t>primeros tótems de la tribu. </a:t>
            </a:r>
          </a:p>
          <a:p>
            <a:pPr>
              <a:buNone/>
            </a:pPr>
            <a:endParaRPr lang="es-CR" dirty="0" smtClean="0">
              <a:latin typeface="Arial" pitchFamily="34" charset="0"/>
              <a:cs typeface="Arial" pitchFamily="34" charset="0"/>
            </a:endParaRPr>
          </a:p>
          <a:p>
            <a:pPr>
              <a:buNone/>
            </a:pPr>
            <a:r>
              <a:rPr lang="es-ES" dirty="0" smtClean="0">
                <a:latin typeface="Arial" pitchFamily="34" charset="0"/>
                <a:cs typeface="Arial" pitchFamily="34" charset="0"/>
              </a:rPr>
              <a:t>¿Cómo elegir los tótems? Estos nombres generalmente están compuestos por  el nombre de un animal y una cualidad. Para ayudarse en estas tareas se  pueden llevar a la ceremonia libros con ilustraciones de animales y un </a:t>
            </a:r>
          </a:p>
          <a:p>
            <a:pPr>
              <a:buNone/>
            </a:pPr>
            <a:r>
              <a:rPr lang="es-ES" dirty="0" smtClean="0">
                <a:latin typeface="Arial" pitchFamily="34" charset="0"/>
                <a:cs typeface="Arial" pitchFamily="34" charset="0"/>
              </a:rPr>
              <a:t>diccionario de sinónimos (esto último es muy útil y casi imprescindible). Pero </a:t>
            </a:r>
          </a:p>
          <a:p>
            <a:pPr>
              <a:buNone/>
            </a:pPr>
            <a:r>
              <a:rPr lang="es-ES" dirty="0" smtClean="0">
                <a:latin typeface="Arial" pitchFamily="34" charset="0"/>
                <a:cs typeface="Arial" pitchFamily="34" charset="0"/>
              </a:rPr>
              <a:t>las elecciones de los nombres no se realizan con libros tan solo.</a:t>
            </a:r>
            <a:endParaRPr lang="es-ES" dirty="0"/>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7158" y="357166"/>
            <a:ext cx="8286808" cy="6186309"/>
          </a:xfrm>
          <a:prstGeom prst="rect">
            <a:avLst/>
          </a:prstGeom>
        </p:spPr>
        <p:txBody>
          <a:bodyPr wrap="square">
            <a:spAutoFit/>
          </a:bodyPr>
          <a:lstStyle/>
          <a:p>
            <a:r>
              <a:rPr lang="es-ES" dirty="0" smtClean="0">
                <a:latin typeface="Arial" pitchFamily="34" charset="0"/>
                <a:cs typeface="Arial" pitchFamily="34" charset="0"/>
              </a:rPr>
              <a:t>El proceso debe ser el siguiente: Los miembros de la tribu cierran sus ojos e imaginan al candidato como animal. ¿Qué animal es? ¿Un mamífero? ¿Un ave? Luego que todos han reflexionado sobre su compañero, pueden empezar a discutir el nuevo tótem. En este momento se decide quién será el padrino o la madrina del nuevo totemizado. </a:t>
            </a:r>
          </a:p>
          <a:p>
            <a:endParaRPr lang="es-CR" dirty="0" smtClean="0">
              <a:latin typeface="Arial" pitchFamily="34" charset="0"/>
              <a:cs typeface="Arial" pitchFamily="34" charset="0"/>
            </a:endParaRPr>
          </a:p>
          <a:p>
            <a:r>
              <a:rPr lang="es-ES" dirty="0" smtClean="0">
                <a:latin typeface="Arial" pitchFamily="34" charset="0"/>
                <a:cs typeface="Arial" pitchFamily="34" charset="0"/>
              </a:rPr>
              <a:t>Aclaración de importancia: Los tótems no deben ser ofensivos, sino que deben resaltar lo mejor de cada persona. Todos poseemos atributos de valor y en este caso la tribu debe destacarlos. En cuanto a las pruebas de ingreso a la tribu (si es que éstas existen) no deben ser salvajes, sino armónicas y ante todo, divertidas. </a:t>
            </a:r>
          </a:p>
          <a:p>
            <a:endParaRPr lang="es-CR" dirty="0" smtClean="0">
              <a:latin typeface="Arial" pitchFamily="34" charset="0"/>
              <a:cs typeface="Arial" pitchFamily="34" charset="0"/>
            </a:endParaRPr>
          </a:p>
          <a:p>
            <a:r>
              <a:rPr lang="es-ES" dirty="0" smtClean="0">
                <a:latin typeface="Arial" pitchFamily="34" charset="0"/>
                <a:cs typeface="Arial" pitchFamily="34" charset="0"/>
              </a:rPr>
              <a:t>Para la segunda totemización, los iniciadores se reúnen en la ciudad, decidiendo quienes serán los nuevos Hermanos de la tribu de grupo. El proceso se repite y en un campamento los nuevos nombres son revelados.</a:t>
            </a:r>
            <a:endParaRPr lang="es-CR" dirty="0" smtClean="0">
              <a:latin typeface="Arial" pitchFamily="34" charset="0"/>
              <a:cs typeface="Arial" pitchFamily="34" charset="0"/>
            </a:endParaRPr>
          </a:p>
          <a:p>
            <a:r>
              <a:rPr lang="es-ES" dirty="0" smtClean="0">
                <a:latin typeface="Arial" pitchFamily="34" charset="0"/>
                <a:cs typeface="Arial" pitchFamily="34" charset="0"/>
              </a:rPr>
              <a:t>Para congregar a los nuevos totemizados, el padrino (o la madrina) debe ir a la carpa del elegido y despertándolo debe decirle simplemente: "La tribu te llama". </a:t>
            </a:r>
          </a:p>
          <a:p>
            <a:endParaRPr lang="es-CR" dirty="0" smtClean="0">
              <a:latin typeface="Arial" pitchFamily="34" charset="0"/>
              <a:cs typeface="Arial" pitchFamily="34" charset="0"/>
            </a:endParaRPr>
          </a:p>
          <a:p>
            <a:r>
              <a:rPr lang="es-ES" dirty="0" smtClean="0">
                <a:latin typeface="Arial" pitchFamily="34" charset="0"/>
                <a:cs typeface="Arial" pitchFamily="34" charset="0"/>
              </a:rPr>
              <a:t>Es interesante que exista un libro de oro de la tribu con las firmas de los totemizados (generalmente con los dibujos de los animales o sus huellas) y el árbol genealógico. </a:t>
            </a:r>
            <a:endParaRPr lang="es-CR" dirty="0" smtClean="0">
              <a:latin typeface="Arial" pitchFamily="34" charset="0"/>
              <a:cs typeface="Arial" pitchFamily="34" charset="0"/>
            </a:endParaRPr>
          </a:p>
        </p:txBody>
      </p:sp>
      <p:sp>
        <p:nvSpPr>
          <p:cNvPr id="5" name="4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9532" y="476672"/>
            <a:ext cx="8424936" cy="5416868"/>
          </a:xfrm>
          <a:prstGeom prst="rect">
            <a:avLst/>
          </a:prstGeom>
          <a:noFill/>
        </p:spPr>
        <p:txBody>
          <a:bodyPr wrap="square" rtlCol="0">
            <a:spAutoFit/>
          </a:bodyPr>
          <a:lstStyle/>
          <a:p>
            <a:r>
              <a:rPr lang="es-CO" sz="1400" b="1" dirty="0">
                <a:solidFill>
                  <a:srgbClr val="FF0000"/>
                </a:solidFill>
              </a:rPr>
              <a:t>TOTEMNIZACIÓN</a:t>
            </a:r>
          </a:p>
          <a:p>
            <a:endParaRPr lang="es-CO" sz="1000" dirty="0"/>
          </a:p>
          <a:p>
            <a:r>
              <a:rPr lang="es-CO" sz="1200" dirty="0">
                <a:latin typeface="Arial" panose="020B0604020202020204" pitchFamily="34" charset="0"/>
                <a:cs typeface="Arial" panose="020B0604020202020204" pitchFamily="34" charset="0"/>
              </a:rPr>
              <a:t>El totemismo, una institución antiquísima, representa el respeto conque los indios trataban a diversos animales, tomando en cuenta sus características y cualidades especiales. Esta relación no era un hecho meramente religioso, y tampoco es verdad que fuera una forma de adoración a estos animales. </a:t>
            </a:r>
            <a:endParaRPr lang="es-CO" sz="1200" dirty="0" smtClean="0">
              <a:latin typeface="Arial" panose="020B0604020202020204" pitchFamily="34" charset="0"/>
              <a:cs typeface="Arial" panose="020B0604020202020204" pitchFamily="34" charset="0"/>
            </a:endParaRPr>
          </a:p>
          <a:p>
            <a:endParaRPr lang="es-CO" sz="1200" dirty="0">
              <a:latin typeface="Arial" panose="020B0604020202020204" pitchFamily="34" charset="0"/>
              <a:cs typeface="Arial" panose="020B0604020202020204" pitchFamily="34" charset="0"/>
            </a:endParaRPr>
          </a:p>
          <a:p>
            <a:r>
              <a:rPr lang="es-CO" sz="1200" dirty="0" smtClean="0">
                <a:latin typeface="Arial" panose="020B0604020202020204" pitchFamily="34" charset="0"/>
                <a:cs typeface="Arial" panose="020B0604020202020204" pitchFamily="34" charset="0"/>
              </a:rPr>
              <a:t>La </a:t>
            </a:r>
            <a:r>
              <a:rPr lang="es-CO" sz="1200" dirty="0">
                <a:latin typeface="Arial" panose="020B0604020202020204" pitchFamily="34" charset="0"/>
                <a:cs typeface="Arial" panose="020B0604020202020204" pitchFamily="34" charset="0"/>
              </a:rPr>
              <a:t>palabra totemismo ha sido derivada, por los etnólogos especialistas, del vocablo tótem, que era el que utilizaban los indios que habitaban en América del Norte; se puede decir,</a:t>
            </a:r>
          </a:p>
          <a:p>
            <a:r>
              <a:rPr lang="es-CO" sz="1200" dirty="0">
                <a:latin typeface="Arial" panose="020B0604020202020204" pitchFamily="34" charset="0"/>
                <a:cs typeface="Arial" panose="020B0604020202020204" pitchFamily="34" charset="0"/>
              </a:rPr>
              <a:t>entonces, que tótem era el lazo que unía a un grupo, clan o tribu, a una especie animal, vegetal e incluso a objetos diversos. Esta institución se basaba en conceptos mágicos, ya que la creencia era que los miembros de ese clan tomaban las cualidades que su tótem les representaba. Dicho grupo, generalmente tomaba el nombre de ese animal, vegetal o de esos objetos, y lo llevaban a un plano social-familiar tan arraigado, que incluso llegaban a restringir el matrimonio a personas pertenecientes al mismo clan... </a:t>
            </a:r>
            <a:endParaRPr lang="es-CO" sz="1200" dirty="0" smtClean="0">
              <a:latin typeface="Arial" panose="020B0604020202020204" pitchFamily="34" charset="0"/>
              <a:cs typeface="Arial" panose="020B0604020202020204" pitchFamily="34" charset="0"/>
            </a:endParaRPr>
          </a:p>
          <a:p>
            <a:endParaRPr lang="es-CO" sz="1200" dirty="0">
              <a:latin typeface="Arial" panose="020B0604020202020204" pitchFamily="34" charset="0"/>
              <a:cs typeface="Arial" panose="020B0604020202020204" pitchFamily="34" charset="0"/>
            </a:endParaRPr>
          </a:p>
          <a:p>
            <a:r>
              <a:rPr lang="es-CO" sz="1200" dirty="0" smtClean="0">
                <a:latin typeface="Arial" panose="020B0604020202020204" pitchFamily="34" charset="0"/>
                <a:cs typeface="Arial" panose="020B0604020202020204" pitchFamily="34" charset="0"/>
              </a:rPr>
              <a:t>Muchos </a:t>
            </a:r>
            <a:r>
              <a:rPr lang="es-CO" sz="1200" dirty="0">
                <a:latin typeface="Arial" panose="020B0604020202020204" pitchFamily="34" charset="0"/>
                <a:cs typeface="Arial" panose="020B0604020202020204" pitchFamily="34" charset="0"/>
              </a:rPr>
              <a:t>ni siquiera podían tocar el animal en cuestión, salvo fiestas especiales en que se alimentaban con él. Los jóvenes, para llamarse guerreros, debían entrar a formar parte de su clan y por lo tanto, debían pasar duras pruebas de coraje, habilidad, fuerza y conocimientos generales, que les eran impuestas por los miembros del clan. Nos encontramos ante un fenómeno por el cual un grupo humano se siente íntimamente ligado con la naturaleza, de la que se sirve para vivir, pero a la que respeta y admira, deseando tomar de ésta sus cualidades. </a:t>
            </a:r>
            <a:endParaRPr lang="es-CO" sz="1200" dirty="0" smtClean="0">
              <a:latin typeface="Arial" panose="020B0604020202020204" pitchFamily="34" charset="0"/>
              <a:cs typeface="Arial" panose="020B0604020202020204" pitchFamily="34" charset="0"/>
            </a:endParaRPr>
          </a:p>
          <a:p>
            <a:endParaRPr lang="es-CO" sz="1200" dirty="0">
              <a:latin typeface="Arial" panose="020B0604020202020204" pitchFamily="34" charset="0"/>
              <a:cs typeface="Arial" panose="020B0604020202020204" pitchFamily="34" charset="0"/>
            </a:endParaRPr>
          </a:p>
          <a:p>
            <a:r>
              <a:rPr lang="es-CO" sz="1200" dirty="0" smtClean="0">
                <a:latin typeface="Arial" panose="020B0604020202020204" pitchFamily="34" charset="0"/>
                <a:cs typeface="Arial" panose="020B0604020202020204" pitchFamily="34" charset="0"/>
              </a:rPr>
              <a:t>Es </a:t>
            </a:r>
            <a:r>
              <a:rPr lang="es-CO" sz="1200" dirty="0">
                <a:latin typeface="Arial" panose="020B0604020202020204" pitchFamily="34" charset="0"/>
                <a:cs typeface="Arial" panose="020B0604020202020204" pitchFamily="34" charset="0"/>
              </a:rPr>
              <a:t>así como el Movimiento Scout, un grupo humano muy ligado con la Naturaleza, toma las bases de este totemismo de los indios y la aplica a su método. Y así como el joven indio luego de una preparación, llegaba a merecer entrar a formar parte de </a:t>
            </a:r>
            <a:r>
              <a:rPr lang="es-CO" sz="1200" dirty="0" smtClean="0">
                <a:latin typeface="Arial" panose="020B0604020202020204" pitchFamily="34" charset="0"/>
                <a:cs typeface="Arial" panose="020B0604020202020204" pitchFamily="34" charset="0"/>
              </a:rPr>
              <a:t>ese clan</a:t>
            </a:r>
            <a:r>
              <a:rPr lang="es-CO" sz="1200" dirty="0">
                <a:latin typeface="Arial" panose="020B0604020202020204" pitchFamily="34" charset="0"/>
                <a:cs typeface="Arial" panose="020B0604020202020204" pitchFamily="34" charset="0"/>
              </a:rPr>
              <a:t>, el scout al demostrar su madurez como miembro del movimiento, y su grado de compromiso para el mismo, es </a:t>
            </a:r>
            <a:r>
              <a:rPr lang="es-CO" sz="1200" dirty="0" err="1">
                <a:latin typeface="Arial" panose="020B0604020202020204" pitchFamily="34" charset="0"/>
                <a:cs typeface="Arial" panose="020B0604020202020204" pitchFamily="34" charset="0"/>
              </a:rPr>
              <a:t>totemnizado</a:t>
            </a:r>
            <a:r>
              <a:rPr lang="es-CO" sz="1200" dirty="0">
                <a:latin typeface="Arial" panose="020B0604020202020204" pitchFamily="34" charset="0"/>
                <a:cs typeface="Arial" panose="020B0604020202020204" pitchFamily="34" charset="0"/>
              </a:rPr>
              <a:t>, o sea, toma de la naturaleza un nombre que va a remplazar el suyo y por el cual será distinguido entre los demás scouts. La </a:t>
            </a:r>
            <a:r>
              <a:rPr lang="es-CO" sz="1200" dirty="0" err="1">
                <a:latin typeface="Arial" panose="020B0604020202020204" pitchFamily="34" charset="0"/>
                <a:cs typeface="Arial" panose="020B0604020202020204" pitchFamily="34" charset="0"/>
              </a:rPr>
              <a:t>totemnización</a:t>
            </a:r>
            <a:r>
              <a:rPr lang="es-CO" sz="1200" dirty="0">
                <a:latin typeface="Arial" panose="020B0604020202020204" pitchFamily="34" charset="0"/>
                <a:cs typeface="Arial" panose="020B0604020202020204" pitchFamily="34" charset="0"/>
              </a:rPr>
              <a:t> tiene, entonces, tres significados fundamentales dentro de la vida scout:. Muestra nuestra admiración y respeto por la Naturaleza, obra de Dios. Nos identifica simbólicamente con las cualidades o virtudes de la Naturaleza.</a:t>
            </a:r>
          </a:p>
          <a:p>
            <a:r>
              <a:rPr lang="es-CO" sz="1200" dirty="0">
                <a:latin typeface="Arial" panose="020B0604020202020204" pitchFamily="34" charset="0"/>
                <a:cs typeface="Arial" panose="020B0604020202020204" pitchFamily="34" charset="0"/>
              </a:rPr>
              <a:t> </a:t>
            </a:r>
          </a:p>
          <a:p>
            <a:endParaRPr lang="es-CO" sz="1000" dirty="0"/>
          </a:p>
        </p:txBody>
      </p:sp>
      <p:sp>
        <p:nvSpPr>
          <p:cNvPr id="6"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16023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31540" y="505122"/>
            <a:ext cx="8280920" cy="5847755"/>
          </a:xfrm>
          <a:prstGeom prst="rect">
            <a:avLst/>
          </a:prstGeom>
          <a:noFill/>
        </p:spPr>
        <p:txBody>
          <a:bodyPr wrap="square" rtlCol="0">
            <a:spAutoFit/>
          </a:bodyPr>
          <a:lstStyle/>
          <a:p>
            <a:endParaRPr lang="es-CO" sz="1200" dirty="0"/>
          </a:p>
          <a:p>
            <a:r>
              <a:rPr lang="es-CO" sz="1200" dirty="0">
                <a:latin typeface="Arial" panose="020B0604020202020204" pitchFamily="34" charset="0"/>
                <a:cs typeface="Arial" panose="020B0604020202020204" pitchFamily="34" charset="0"/>
              </a:rPr>
              <a:t>Es una expresión de madurez en la vida scout y compromiso con el ideal de B.P. Los </a:t>
            </a:r>
            <a:r>
              <a:rPr lang="es-CO" sz="1200" dirty="0" err="1">
                <a:latin typeface="Arial" panose="020B0604020202020204" pitchFamily="34" charset="0"/>
                <a:cs typeface="Arial" panose="020B0604020202020204" pitchFamily="34" charset="0"/>
              </a:rPr>
              <a:t>totemnizados</a:t>
            </a:r>
            <a:r>
              <a:rPr lang="es-CO" sz="1200" dirty="0">
                <a:latin typeface="Arial" panose="020B0604020202020204" pitchFamily="34" charset="0"/>
                <a:cs typeface="Arial" panose="020B0604020202020204" pitchFamily="34" charset="0"/>
              </a:rPr>
              <a:t> de un grupo, forman parte del Consejo de </a:t>
            </a:r>
            <a:r>
              <a:rPr lang="es-CO" sz="1200" dirty="0" err="1">
                <a:latin typeface="Arial" panose="020B0604020202020204" pitchFamily="34" charset="0"/>
                <a:cs typeface="Arial" panose="020B0604020202020204" pitchFamily="34" charset="0"/>
              </a:rPr>
              <a:t>Totem</a:t>
            </a:r>
            <a:r>
              <a:rPr lang="es-CO" sz="1200" dirty="0">
                <a:latin typeface="Arial" panose="020B0604020202020204" pitchFamily="34" charset="0"/>
                <a:cs typeface="Arial" panose="020B0604020202020204" pitchFamily="34" charset="0"/>
              </a:rPr>
              <a:t>, el cual designa quienes son los capacitados para identificarse con la Naturaleza. Ceremonia: Es privada y secreta, asisten sólo los </a:t>
            </a:r>
            <a:r>
              <a:rPr lang="es-CO" sz="1200" dirty="0" err="1">
                <a:latin typeface="Arial" panose="020B0604020202020204" pitchFamily="34" charset="0"/>
                <a:cs typeface="Arial" panose="020B0604020202020204" pitchFamily="34" charset="0"/>
              </a:rPr>
              <a:t>totemnizados</a:t>
            </a:r>
            <a:r>
              <a:rPr lang="es-CO" sz="1200" dirty="0">
                <a:latin typeface="Arial" panose="020B0604020202020204" pitchFamily="34" charset="0"/>
                <a:cs typeface="Arial" panose="020B0604020202020204" pitchFamily="34" charset="0"/>
              </a:rPr>
              <a:t>. No es pagana ni tampoco una despedida de soltero. No existen pruebas. Animal: Debe existir en la actualidad. Lo elige el aspirante de acuerdo a los </a:t>
            </a:r>
            <a:r>
              <a:rPr lang="es-CO" sz="1200" dirty="0" err="1">
                <a:latin typeface="Arial" panose="020B0604020202020204" pitchFamily="34" charset="0"/>
                <a:cs typeface="Arial" panose="020B0604020202020204" pitchFamily="34" charset="0"/>
              </a:rPr>
              <a:t>hábitos,los</a:t>
            </a:r>
            <a:r>
              <a:rPr lang="es-CO" sz="1200" dirty="0">
                <a:latin typeface="Arial" panose="020B0604020202020204" pitchFamily="34" charset="0"/>
                <a:cs typeface="Arial" panose="020B0604020202020204" pitchFamily="34" charset="0"/>
              </a:rPr>
              <a:t> cuales hay que imitar. Consejo de Tótem: Integrado por todos los </a:t>
            </a:r>
            <a:r>
              <a:rPr lang="es-CO" sz="1200" dirty="0" err="1">
                <a:latin typeface="Arial" panose="020B0604020202020204" pitchFamily="34" charset="0"/>
                <a:cs typeface="Arial" panose="020B0604020202020204" pitchFamily="34" charset="0"/>
              </a:rPr>
              <a:t>totemnizados</a:t>
            </a:r>
            <a:r>
              <a:rPr lang="es-CO" sz="1200" dirty="0">
                <a:latin typeface="Arial" panose="020B0604020202020204" pitchFamily="34" charset="0"/>
                <a:cs typeface="Arial" panose="020B0604020202020204" pitchFamily="34" charset="0"/>
              </a:rPr>
              <a:t>, lo preside el más antiguo. Cualidades: Debe ser útil; es impuesta por el Consejo de Tótem. Esta no será definitiva y está relacionada con el momento en que sea </a:t>
            </a:r>
            <a:r>
              <a:rPr lang="es-CO" sz="1200" dirty="0" err="1">
                <a:latin typeface="Arial" panose="020B0604020202020204" pitchFamily="34" charset="0"/>
                <a:cs typeface="Arial" panose="020B0604020202020204" pitchFamily="34" charset="0"/>
              </a:rPr>
              <a:t>totemnizado</a:t>
            </a:r>
            <a:r>
              <a:rPr lang="es-CO" sz="1200" dirty="0">
                <a:latin typeface="Arial" panose="020B0604020202020204" pitchFamily="34" charset="0"/>
                <a:cs typeface="Arial" panose="020B0604020202020204" pitchFamily="34" charset="0"/>
              </a:rPr>
              <a:t> el scout.</a:t>
            </a:r>
          </a:p>
          <a:p>
            <a:r>
              <a:rPr lang="es-CO" sz="1200" b="1" dirty="0">
                <a:latin typeface="Arial" panose="020B0604020202020204" pitchFamily="34" charset="0"/>
                <a:cs typeface="Arial" panose="020B0604020202020204" pitchFamily="34" charset="0"/>
              </a:rPr>
              <a:t> </a:t>
            </a:r>
            <a:endParaRPr lang="es-CO" sz="1200" b="1" dirty="0" smtClean="0">
              <a:latin typeface="Arial" panose="020B0604020202020204" pitchFamily="34" charset="0"/>
              <a:cs typeface="Arial" panose="020B0604020202020204" pitchFamily="34" charset="0"/>
            </a:endParaRPr>
          </a:p>
          <a:p>
            <a:r>
              <a:rPr lang="es-CO" sz="1400" b="1" u="sng" dirty="0" smtClean="0">
                <a:solidFill>
                  <a:srgbClr val="002060"/>
                </a:solidFill>
                <a:latin typeface="Arial" panose="020B0604020202020204" pitchFamily="34" charset="0"/>
                <a:cs typeface="Arial" panose="020B0604020202020204" pitchFamily="34" charset="0"/>
              </a:rPr>
              <a:t>REQUISITOS </a:t>
            </a:r>
            <a:r>
              <a:rPr lang="es-CO" sz="1400" b="1" u="sng" dirty="0">
                <a:solidFill>
                  <a:srgbClr val="002060"/>
                </a:solidFill>
                <a:latin typeface="Arial" panose="020B0604020202020204" pitchFamily="34" charset="0"/>
                <a:cs typeface="Arial" panose="020B0604020202020204" pitchFamily="34" charset="0"/>
              </a:rPr>
              <a:t>PARA SER TOTEMNIZADOS</a:t>
            </a:r>
          </a:p>
          <a:p>
            <a:r>
              <a:rPr lang="es-CO" sz="1200" dirty="0">
                <a:latin typeface="Arial" panose="020B0604020202020204" pitchFamily="34" charset="0"/>
                <a:cs typeface="Arial" panose="020B0604020202020204" pitchFamily="34" charset="0"/>
              </a:rPr>
              <a:t> </a:t>
            </a:r>
          </a:p>
          <a:p>
            <a:r>
              <a:rPr lang="es-CO" sz="1200" dirty="0">
                <a:latin typeface="Arial" panose="020B0604020202020204" pitchFamily="34" charset="0"/>
                <a:cs typeface="Arial" panose="020B0604020202020204" pitchFamily="34" charset="0"/>
              </a:rPr>
              <a:t>Todo aquel que aspire a ser llamado por su nombre, dentro del movimiento demostrará un compromiso y una madurez para con él mismo. En la rama Scout podrán ser </a:t>
            </a:r>
            <a:r>
              <a:rPr lang="es-CO" sz="1200" dirty="0" err="1">
                <a:latin typeface="Arial" panose="020B0604020202020204" pitchFamily="34" charset="0"/>
                <a:cs typeface="Arial" panose="020B0604020202020204" pitchFamily="34" charset="0"/>
              </a:rPr>
              <a:t>totemnizados</a:t>
            </a:r>
            <a:r>
              <a:rPr lang="es-CO" sz="1200" dirty="0">
                <a:latin typeface="Arial" panose="020B0604020202020204" pitchFamily="34" charset="0"/>
                <a:cs typeface="Arial" panose="020B0604020202020204" pitchFamily="34" charset="0"/>
              </a:rPr>
              <a:t> aquellos que posean su primera clase y que a criterio del Consejo de Tótem, se encuentren en las condiciones citadas antes. En los </a:t>
            </a:r>
            <a:r>
              <a:rPr lang="es-CO" sz="1200" dirty="0" err="1">
                <a:latin typeface="Arial" panose="020B0604020202020204" pitchFamily="34" charset="0"/>
                <a:cs typeface="Arial" panose="020B0604020202020204" pitchFamily="34" charset="0"/>
              </a:rPr>
              <a:t>Raiders</a:t>
            </a:r>
            <a:r>
              <a:rPr lang="es-CO" sz="1200" dirty="0">
                <a:latin typeface="Arial" panose="020B0604020202020204" pitchFamily="34" charset="0"/>
                <a:cs typeface="Arial" panose="020B0604020202020204" pitchFamily="34" charset="0"/>
              </a:rPr>
              <a:t>, a partir de su investidura. Además, los ya </a:t>
            </a:r>
            <a:r>
              <a:rPr lang="es-CO" sz="1200" dirty="0" err="1">
                <a:latin typeface="Arial" panose="020B0604020202020204" pitchFamily="34" charset="0"/>
                <a:cs typeface="Arial" panose="020B0604020202020204" pitchFamily="34" charset="0"/>
              </a:rPr>
              <a:t>totemnizados</a:t>
            </a:r>
            <a:r>
              <a:rPr lang="es-CO" sz="1200" dirty="0">
                <a:latin typeface="Arial" panose="020B0604020202020204" pitchFamily="34" charset="0"/>
                <a:cs typeface="Arial" panose="020B0604020202020204" pitchFamily="34" charset="0"/>
              </a:rPr>
              <a:t>, por solicitud propia y/o por voluntad del Consejo de Tótem, podrán ratificar o rectificar su </a:t>
            </a:r>
            <a:r>
              <a:rPr lang="es-CO" sz="1200" dirty="0" err="1">
                <a:latin typeface="Arial" panose="020B0604020202020204" pitchFamily="34" charset="0"/>
                <a:cs typeface="Arial" panose="020B0604020202020204" pitchFamily="34" charset="0"/>
              </a:rPr>
              <a:t>cualidad.En</a:t>
            </a:r>
            <a:r>
              <a:rPr lang="es-CO" sz="1200" dirty="0">
                <a:latin typeface="Arial" panose="020B0604020202020204" pitchFamily="34" charset="0"/>
                <a:cs typeface="Arial" panose="020B0604020202020204" pitchFamily="34" charset="0"/>
              </a:rPr>
              <a:t> los Rovers, a partir de su investidura, y a igual que en los </a:t>
            </a:r>
            <a:r>
              <a:rPr lang="es-CO" sz="1200" dirty="0" err="1">
                <a:latin typeface="Arial" panose="020B0604020202020204" pitchFamily="34" charset="0"/>
                <a:cs typeface="Arial" panose="020B0604020202020204" pitchFamily="34" charset="0"/>
              </a:rPr>
              <a:t>raiders</a:t>
            </a:r>
            <a:r>
              <a:rPr lang="es-CO" sz="1200" dirty="0">
                <a:latin typeface="Arial" panose="020B0604020202020204" pitchFamily="34" charset="0"/>
                <a:cs typeface="Arial" panose="020B0604020202020204" pitchFamily="34" charset="0"/>
              </a:rPr>
              <a:t>, podrán </a:t>
            </a:r>
            <a:r>
              <a:rPr lang="es-CO" sz="1200" dirty="0" err="1">
                <a:latin typeface="Arial" panose="020B0604020202020204" pitchFamily="34" charset="0"/>
                <a:cs typeface="Arial" panose="020B0604020202020204" pitchFamily="34" charset="0"/>
              </a:rPr>
              <a:t>ratificaro</a:t>
            </a:r>
            <a:r>
              <a:rPr lang="es-CO" sz="1200" dirty="0">
                <a:latin typeface="Arial" panose="020B0604020202020204" pitchFamily="34" charset="0"/>
                <a:cs typeface="Arial" panose="020B0604020202020204" pitchFamily="34" charset="0"/>
              </a:rPr>
              <a:t> rectificar la cualidad, sólo que ahora será definitiva para toda la </a:t>
            </a:r>
            <a:r>
              <a:rPr lang="es-CO" sz="1200" dirty="0" smtClean="0">
                <a:latin typeface="Arial" panose="020B0604020202020204" pitchFamily="34" charset="0"/>
                <a:cs typeface="Arial" panose="020B0604020202020204" pitchFamily="34" charset="0"/>
              </a:rPr>
              <a:t>vida.</a:t>
            </a:r>
          </a:p>
          <a:p>
            <a:endParaRPr lang="es-CO" sz="1200" dirty="0" smtClean="0">
              <a:latin typeface="Arial" panose="020B0604020202020204" pitchFamily="34" charset="0"/>
              <a:cs typeface="Arial" panose="020B0604020202020204" pitchFamily="34" charset="0"/>
            </a:endParaRPr>
          </a:p>
          <a:p>
            <a:r>
              <a:rPr lang="es-CO" sz="1200" dirty="0">
                <a:latin typeface="Arial" panose="020B0604020202020204" pitchFamily="34" charset="0"/>
                <a:cs typeface="Arial" panose="020B0604020202020204" pitchFamily="34" charset="0"/>
              </a:rPr>
              <a:t>Pero son los Guías de Patrulla quien conocedores de sus scouts, de los avances que éstos realizan en su formación, de la vivencia con que cumplen la Ley, del esfuerzo que realizan por sus patrullas; ellos saben si la oración acompaña sus días, o si la buena acción es un objetivo diario. Cuando la Corte de Honor autorice a formular su promesa al novicio, tendrá en cuenta cómo es éste y no cuánto sabe. Pues de nada sirve si a dicho saber no le acompaña un ideal de vida, de un haber entendido plenamente su compromiso a la Ley y del amor hacia la patrulla. Gran diferencia es el castigo al trabajar para la Tropa. </a:t>
            </a:r>
          </a:p>
          <a:p>
            <a:endParaRPr lang="es-CO" sz="1200" dirty="0">
              <a:latin typeface="Arial" panose="020B0604020202020204" pitchFamily="34" charset="0"/>
              <a:cs typeface="Arial" panose="020B0604020202020204" pitchFamily="34" charset="0"/>
            </a:endParaRPr>
          </a:p>
          <a:p>
            <a:r>
              <a:rPr lang="es-CO" sz="1200" dirty="0">
                <a:latin typeface="Arial" panose="020B0604020202020204" pitchFamily="34" charset="0"/>
                <a:cs typeface="Arial" panose="020B0604020202020204" pitchFamily="34" charset="0"/>
              </a:rPr>
              <a:t>Es común ver que algunos castigos significan, pelar papas, cambiar la letrina de lugar, hacer el pozo de los residuos, etc. El trabajo que se haga para la Tropa jamás será un castigo, por el contrario, será un privilegio. No obstante podrá suceder que a un scout deba de sancionarse por haber cometido alguna falta, pues a ninguno le es permitido perturbar el desarrollo de la Tropa Scout, por irresponsabilidad, o incumplimiento. Pero tampoco olvidará la Corte de Honor que toda sanción deberá tener un fin formativo, que signifique un acto de enseñanza para poder vivir mejor y de forma más fiel, compromiso a nuestra Ley. </a:t>
            </a:r>
          </a:p>
        </p:txBody>
      </p:sp>
      <p:sp>
        <p:nvSpPr>
          <p:cNvPr id="7"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77032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3074" name="Picture 2" descr="https://encrypted-tbn3.gstatic.com/images?q=tbn:ANd9GcSuubwhUyuPzWdJei8sLtGwKd8OxFXW0-OEPvRZ155h0w1pog8U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8901494" cy="6667532"/>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3" y="116632"/>
            <a:ext cx="8901494" cy="666753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56382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9532" y="476672"/>
            <a:ext cx="8136904" cy="3231654"/>
          </a:xfrm>
          <a:prstGeom prst="rect">
            <a:avLst/>
          </a:prstGeom>
          <a:noFill/>
        </p:spPr>
        <p:txBody>
          <a:bodyPr wrap="square" rtlCol="0">
            <a:spAutoFit/>
          </a:bodyPr>
          <a:lstStyle/>
          <a:p>
            <a:r>
              <a:rPr lang="es-CO" sz="1200" dirty="0" smtClean="0">
                <a:latin typeface="Arial" panose="020B0604020202020204" pitchFamily="34" charset="0"/>
                <a:cs typeface="Arial" panose="020B0604020202020204" pitchFamily="34" charset="0"/>
              </a:rPr>
              <a:t>La </a:t>
            </a:r>
            <a:r>
              <a:rPr lang="es-CO" sz="1200" dirty="0">
                <a:latin typeface="Arial" panose="020B0604020202020204" pitchFamily="34" charset="0"/>
                <a:cs typeface="Arial" panose="020B0604020202020204" pitchFamily="34" charset="0"/>
              </a:rPr>
              <a:t>Corte de Honor es convocada por el Jefe de Tropa o a propuesta de cualquier guía de patrulla. Todo lo que en ella se hable quedará asentado en un Libro de Actas que se llevará al efecto. Se realizarán de uniforme, pues éste es que identifica al scout ante los demás, por el honor, y es precisamente éste quien debe salvaguardarse, siendo ésta la principal preocupación de la Corte de </a:t>
            </a:r>
            <a:r>
              <a:rPr lang="es-CO" sz="1200" dirty="0" smtClean="0">
                <a:latin typeface="Arial" panose="020B0604020202020204" pitchFamily="34" charset="0"/>
                <a:cs typeface="Arial" panose="020B0604020202020204" pitchFamily="34" charset="0"/>
              </a:rPr>
              <a:t>Honor</a:t>
            </a:r>
          </a:p>
          <a:p>
            <a:endParaRPr lang="es-ES_tradnl" sz="1200" dirty="0">
              <a:latin typeface="Arial" panose="020B0604020202020204" pitchFamily="34" charset="0"/>
              <a:cs typeface="Arial" panose="020B0604020202020204" pitchFamily="34" charset="0"/>
            </a:endParaRPr>
          </a:p>
          <a:p>
            <a:r>
              <a:rPr lang="es-CO" sz="1200" dirty="0">
                <a:latin typeface="Arial" panose="020B0604020202020204" pitchFamily="34" charset="0"/>
                <a:cs typeface="Arial" panose="020B0604020202020204" pitchFamily="34" charset="0"/>
              </a:rPr>
              <a:t>Los miembros de la Corte de Honor están obligados a guardar secreto, sólo aquellas decisiones que afecten a la Tropa en general, serán dadas a conocer, una vez que el Jefe de Tropa lo autorice. Se tendrá mucho cuidado de no hacer del secreto un estado de rumores, que nada hará para el crecimiento de la Tropa. De ser posible se reunirá en un local propio, al cual sólo tendrán acceso los integrantes de la Corte de Honor. Serán los mismos integrantes de ésta los encargados de la decoración y custodia. Allí estarán presentes la Ley, los Principios y el Evangelio, que serán el manantial donde beban y se alimenten sus miembros</a:t>
            </a:r>
            <a:r>
              <a:rPr lang="es-CO" sz="1200" dirty="0" smtClean="0">
                <a:latin typeface="Arial" panose="020B0604020202020204" pitchFamily="34" charset="0"/>
                <a:cs typeface="Arial" panose="020B0604020202020204" pitchFamily="34" charset="0"/>
              </a:rPr>
              <a:t>.</a:t>
            </a:r>
          </a:p>
          <a:p>
            <a:endParaRPr lang="es-CO" sz="1200" dirty="0">
              <a:latin typeface="Arial" panose="020B0604020202020204" pitchFamily="34" charset="0"/>
              <a:cs typeface="Arial" panose="020B0604020202020204" pitchFamily="34" charset="0"/>
            </a:endParaRPr>
          </a:p>
          <a:p>
            <a:r>
              <a:rPr lang="es-CO" sz="1200" dirty="0" smtClean="0">
                <a:latin typeface="Arial" panose="020B0604020202020204" pitchFamily="34" charset="0"/>
                <a:cs typeface="Arial" panose="020B0604020202020204" pitchFamily="34" charset="0"/>
              </a:rPr>
              <a:t> </a:t>
            </a:r>
            <a:r>
              <a:rPr lang="es-CO" sz="1200" dirty="0">
                <a:latin typeface="Arial" panose="020B0604020202020204" pitchFamily="34" charset="0"/>
                <a:cs typeface="Arial" panose="020B0604020202020204" pitchFamily="34" charset="0"/>
              </a:rPr>
              <a:t>La Corte de Honor será presidida por el Primer Guía. No estando éste presente, será presidida por un Guía elegido por la misma Corte. El Jefe de Tropa tiene derecho al veto y en caso de que este no esté presente, la Corte de Honor no se podrá realizar; se tratará por todos los medios posibles que el Capellán asista a todas las reuniones, pues su aporte será importantísimo.</a:t>
            </a:r>
          </a:p>
          <a:p>
            <a:endParaRPr lang="es-CO" sz="1200" dirty="0">
              <a:latin typeface="Arial" panose="020B0604020202020204" pitchFamily="34" charset="0"/>
              <a:cs typeface="Arial" panose="020B0604020202020204" pitchFamily="34" charset="0"/>
            </a:endParaRPr>
          </a:p>
        </p:txBody>
      </p:sp>
      <p:sp>
        <p:nvSpPr>
          <p:cNvPr id="7"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4445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571480"/>
            <a:ext cx="8143932" cy="4247317"/>
          </a:xfrm>
          <a:prstGeom prst="rect">
            <a:avLst/>
          </a:prstGeom>
          <a:noFill/>
        </p:spPr>
        <p:txBody>
          <a:bodyPr wrap="square" rtlCol="0">
            <a:spAutoFit/>
          </a:bodyPr>
          <a:lstStyle/>
          <a:p>
            <a:pPr>
              <a:buNone/>
            </a:pPr>
            <a:r>
              <a:rPr lang="es-ES" dirty="0" smtClean="0"/>
              <a:t>¿Cómo elegir los tótems? Estos nombres generalmente están compuestos </a:t>
            </a:r>
          </a:p>
          <a:p>
            <a:pPr>
              <a:buNone/>
            </a:pPr>
            <a:r>
              <a:rPr lang="es-ES" dirty="0" smtClean="0"/>
              <a:t>por el nombre de un animal y una cualidad. </a:t>
            </a:r>
          </a:p>
          <a:p>
            <a:endParaRPr lang="es-ES" dirty="0" smtClean="0"/>
          </a:p>
          <a:p>
            <a:pPr>
              <a:buNone/>
            </a:pPr>
            <a:r>
              <a:rPr lang="es-ES" dirty="0" smtClean="0"/>
              <a:t>Para ayudarse en estas tareas se pueden llevar a la ceremonia libros con </a:t>
            </a:r>
          </a:p>
          <a:p>
            <a:pPr>
              <a:buNone/>
            </a:pPr>
            <a:r>
              <a:rPr lang="es-ES" dirty="0" smtClean="0"/>
              <a:t>ilustraciones de animales y un diccionario de sinónimos (esto último es muy </a:t>
            </a:r>
          </a:p>
          <a:p>
            <a:pPr>
              <a:buNone/>
            </a:pPr>
            <a:r>
              <a:rPr lang="es-ES" dirty="0" smtClean="0"/>
              <a:t>útil y casi imprescindible). Pero las elecciones de los nombres no se realizan </a:t>
            </a:r>
          </a:p>
          <a:p>
            <a:pPr>
              <a:buNone/>
            </a:pPr>
            <a:r>
              <a:rPr lang="es-ES" dirty="0" smtClean="0"/>
              <a:t>con libros tan solo. </a:t>
            </a:r>
          </a:p>
          <a:p>
            <a:endParaRPr lang="es-ES" dirty="0" smtClean="0"/>
          </a:p>
          <a:p>
            <a:pPr>
              <a:buNone/>
            </a:pPr>
            <a:r>
              <a:rPr lang="es-ES" dirty="0" smtClean="0"/>
              <a:t>El proceso debe ser el siguiente: Los miembros de la tribu cierran sus ojos e </a:t>
            </a:r>
          </a:p>
          <a:p>
            <a:pPr>
              <a:buNone/>
            </a:pPr>
            <a:r>
              <a:rPr lang="es-ES" dirty="0" smtClean="0"/>
              <a:t>imaginan al candidato como animal. ¿Qué animal es? ¿Un mamífero? ¿Un </a:t>
            </a:r>
          </a:p>
          <a:p>
            <a:pPr>
              <a:buNone/>
            </a:pPr>
            <a:r>
              <a:rPr lang="es-ES" dirty="0" smtClean="0"/>
              <a:t>ave? Luego que todos han reflexionado sobre su compañero, pueden </a:t>
            </a:r>
          </a:p>
          <a:p>
            <a:pPr>
              <a:buNone/>
            </a:pPr>
            <a:r>
              <a:rPr lang="es-ES" dirty="0" smtClean="0"/>
              <a:t>empezar a discutir el nuevo tótem. </a:t>
            </a:r>
          </a:p>
          <a:p>
            <a:endParaRPr lang="es-ES" dirty="0" smtClean="0"/>
          </a:p>
          <a:p>
            <a:pPr>
              <a:buNone/>
            </a:pPr>
            <a:r>
              <a:rPr lang="es-ES" dirty="0" smtClean="0"/>
              <a:t>En este momento se decide quién será el padrino o la madrina del nuevo </a:t>
            </a:r>
          </a:p>
          <a:p>
            <a:pPr>
              <a:buNone/>
            </a:pPr>
            <a:r>
              <a:rPr lang="es-ES" dirty="0" smtClean="0"/>
              <a:t>totemnizado. </a:t>
            </a:r>
            <a:endParaRPr lang="es-ES" dirty="0"/>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85786" y="642918"/>
            <a:ext cx="7643866" cy="5355312"/>
          </a:xfrm>
          <a:prstGeom prst="rect">
            <a:avLst/>
          </a:prstGeom>
        </p:spPr>
        <p:txBody>
          <a:bodyPr wrap="square">
            <a:spAutoFit/>
          </a:bodyPr>
          <a:lstStyle/>
          <a:p>
            <a:r>
              <a:rPr lang="es-ES" dirty="0" smtClean="0"/>
              <a:t>Aclaración de importancia: Los tótems no deben ser ofensivos, sino que deben resaltar lo mejor de cada persona. Todos poseemos atributos de valor y en este caso la tribu debe destacarlos. En cuanto a las pruebas de ingreso a la tribu (si es que éstas existen) no deben ser salvajes, sino armónicas y ante todo, divertidas. </a:t>
            </a:r>
            <a:endParaRPr lang="es-CR" dirty="0" smtClean="0"/>
          </a:p>
          <a:p>
            <a:endParaRPr lang="es-ES" dirty="0" smtClean="0"/>
          </a:p>
          <a:p>
            <a:r>
              <a:rPr lang="es-ES" dirty="0" smtClean="0"/>
              <a:t>Para la segunda totemnización, los iniciadores se reúnen en la ciudad, decidiendo quienes serán los nuevos Hermanos de la tribu de grupo. </a:t>
            </a:r>
          </a:p>
          <a:p>
            <a:endParaRPr lang="es-ES" dirty="0" smtClean="0"/>
          </a:p>
          <a:p>
            <a:r>
              <a:rPr lang="es-ES" dirty="0" smtClean="0"/>
              <a:t>El proceso se repite y en un campamento los nuevos nombres son revelados.</a:t>
            </a:r>
          </a:p>
          <a:p>
            <a:endParaRPr lang="es-CR" dirty="0" smtClean="0"/>
          </a:p>
          <a:p>
            <a:r>
              <a:rPr lang="es-ES" dirty="0" smtClean="0"/>
              <a:t>Para congregar a los nuevos totemnizados, el padrino (o la madrina) debe ir a la carpa del elegido y despertándolo debe decirle simplemente: "La tribu te llama". </a:t>
            </a:r>
          </a:p>
          <a:p>
            <a:endParaRPr lang="es-CR" dirty="0" smtClean="0"/>
          </a:p>
          <a:p>
            <a:r>
              <a:rPr lang="es-ES" dirty="0" smtClean="0"/>
              <a:t>Es interesante que exista un libro de oro de la tribu con las firmas de los totemnizados (generalmente con los dibujos de los animales o sus huellas) y el árbol genealógico. </a:t>
            </a:r>
            <a:endParaRPr lang="es-CR" dirty="0"/>
          </a:p>
        </p:txBody>
      </p:sp>
      <p:sp>
        <p:nvSpPr>
          <p:cNvPr id="5" name="4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472" y="357166"/>
            <a:ext cx="7858180" cy="5632311"/>
          </a:xfrm>
          <a:prstGeom prst="rect">
            <a:avLst/>
          </a:prstGeom>
          <a:noFill/>
        </p:spPr>
        <p:txBody>
          <a:bodyPr wrap="square" rtlCol="0">
            <a:spAutoFit/>
          </a:bodyPr>
          <a:lstStyle/>
          <a:p>
            <a:pPr>
              <a:buNone/>
            </a:pPr>
            <a:r>
              <a:rPr lang="es-ES" b="1" dirty="0" smtClean="0"/>
              <a:t>La totemnización </a:t>
            </a:r>
          </a:p>
          <a:p>
            <a:pPr>
              <a:buNone/>
            </a:pPr>
            <a:endParaRPr lang="es-CR" dirty="0" smtClean="0"/>
          </a:p>
          <a:p>
            <a:pPr>
              <a:buNone/>
            </a:pPr>
            <a:r>
              <a:rPr lang="es-ES" dirty="0" smtClean="0"/>
              <a:t>CEREMONIA DE TOTEMNIZACIÓN</a:t>
            </a:r>
          </a:p>
          <a:p>
            <a:pPr>
              <a:buNone/>
            </a:pPr>
            <a:endParaRPr lang="es-CR" dirty="0" smtClean="0"/>
          </a:p>
          <a:p>
            <a:pPr>
              <a:buNone/>
            </a:pPr>
            <a:r>
              <a:rPr lang="es-CO" dirty="0" smtClean="0"/>
              <a:t>Gran </a:t>
            </a:r>
            <a:r>
              <a:rPr lang="es-CO" dirty="0" err="1" smtClean="0"/>
              <a:t>Shackem</a:t>
            </a:r>
            <a:r>
              <a:rPr lang="es-CO" dirty="0" smtClean="0"/>
              <a:t> dice: (Nombre del/de la Scout) Entrega tu palo Tallado y colócate frente  al fuego para que el Consejo pueda verte.</a:t>
            </a:r>
          </a:p>
          <a:p>
            <a:pPr>
              <a:buNone/>
            </a:pPr>
            <a:endParaRPr lang="es-CR" dirty="0" smtClean="0"/>
          </a:p>
          <a:p>
            <a:pPr>
              <a:buNone/>
            </a:pPr>
            <a:r>
              <a:rPr lang="es-CO" dirty="0" smtClean="0"/>
              <a:t>El aspirante se colocará frente al Consejo después de entregar el palo tótem tallado con  el nombre del animal elegido dejando el fuego en medio.</a:t>
            </a:r>
          </a:p>
          <a:p>
            <a:pPr>
              <a:buNone/>
            </a:pPr>
            <a:endParaRPr lang="es-CR" dirty="0" smtClean="0"/>
          </a:p>
          <a:p>
            <a:pPr>
              <a:buNone/>
            </a:pPr>
            <a:r>
              <a:rPr lang="es-CO" dirty="0" smtClean="0"/>
              <a:t>Gran </a:t>
            </a:r>
            <a:r>
              <a:rPr lang="es-CO" dirty="0" err="1" smtClean="0"/>
              <a:t>Shackem</a:t>
            </a:r>
            <a:r>
              <a:rPr lang="es-CO" dirty="0" smtClean="0"/>
              <a:t> dice: Ahora vosotros aspirantes debéis cantar la canción del </a:t>
            </a:r>
            <a:r>
              <a:rPr lang="es-CO" dirty="0" err="1" smtClean="0"/>
              <a:t>Aransansan</a:t>
            </a:r>
            <a:r>
              <a:rPr lang="es-CO" dirty="0" smtClean="0"/>
              <a:t>,  para nosotros los miembros del Gran Consejo de la Tribu.</a:t>
            </a:r>
          </a:p>
          <a:p>
            <a:pPr>
              <a:buNone/>
            </a:pPr>
            <a:endParaRPr lang="es-CR" dirty="0" smtClean="0"/>
          </a:p>
          <a:p>
            <a:pPr>
              <a:buNone/>
            </a:pPr>
            <a:r>
              <a:rPr lang="es-CO" dirty="0" err="1" smtClean="0"/>
              <a:t>Shackem</a:t>
            </a:r>
            <a:r>
              <a:rPr lang="es-CO" dirty="0" smtClean="0"/>
              <a:t> de la pluma. La vida de un guerrero indio es como un juego que persigue el desarrollo de la  cualidades individuales y al mismo tiempo, como en los caballeros de la Edad Media,  una vía espiritual.</a:t>
            </a:r>
          </a:p>
          <a:p>
            <a:pPr>
              <a:buNone/>
            </a:pPr>
            <a:endParaRPr lang="es-CR" dirty="0" smtClean="0"/>
          </a:p>
          <a:p>
            <a:pPr>
              <a:buNone/>
            </a:pPr>
            <a:r>
              <a:rPr lang="es-CO" dirty="0" smtClean="0"/>
              <a:t>El </a:t>
            </a:r>
            <a:r>
              <a:rPr lang="es-CO" dirty="0" err="1" smtClean="0"/>
              <a:t>Shackem</a:t>
            </a:r>
            <a:r>
              <a:rPr lang="es-CO" dirty="0" smtClean="0"/>
              <a:t> de la pluma leerá las lecturas de los viejos lobos. (Todas las lecturas se pueden adaptar, cambiar o suprimir exceptuando el mensaje del Gran Jefe Seattle)</a:t>
            </a:r>
            <a:r>
              <a:rPr lang="es-CR" dirty="0" smtClean="0"/>
              <a:t> </a:t>
            </a:r>
            <a:r>
              <a:rPr lang="es-CO" dirty="0" err="1" smtClean="0"/>
              <a:t>Shackem</a:t>
            </a:r>
            <a:r>
              <a:rPr lang="es-CO" dirty="0" smtClean="0"/>
              <a:t> de las tradiciones.</a:t>
            </a:r>
            <a:endParaRPr lang="es-ES" dirty="0"/>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1472" y="357166"/>
            <a:ext cx="7929618" cy="6186309"/>
          </a:xfrm>
          <a:prstGeom prst="rect">
            <a:avLst/>
          </a:prstGeom>
        </p:spPr>
        <p:txBody>
          <a:bodyPr wrap="square">
            <a:spAutoFit/>
          </a:bodyPr>
          <a:lstStyle/>
          <a:p>
            <a:r>
              <a:rPr lang="es-CO" dirty="0" smtClean="0"/>
              <a:t>Hoy por hoy carecemos del sentido de la nobleza, decoro e integridad y por desgracia no disponemos de muchos jóvenes modélicos cuyas vidas nos sirvan de ejemplo.</a:t>
            </a:r>
          </a:p>
          <a:p>
            <a:r>
              <a:rPr lang="es-CO" dirty="0" smtClean="0"/>
              <a:t/>
            </a:r>
            <a:br>
              <a:rPr lang="es-CO" dirty="0" smtClean="0"/>
            </a:br>
            <a:r>
              <a:rPr lang="es-CO" dirty="0" smtClean="0"/>
              <a:t>Las tribus indias tenían conciencia de la propia valía, de la misión a cumplir y veíamos en nuestros viejos lobos, modelos a seguir, cargados de sabiduría, valor y grandes habilidades, destrezas y espiritualidad.</a:t>
            </a:r>
          </a:p>
          <a:p>
            <a:endParaRPr lang="es-CR" dirty="0" smtClean="0"/>
          </a:p>
          <a:p>
            <a:r>
              <a:rPr lang="es-CO" dirty="0" smtClean="0"/>
              <a:t>Gran </a:t>
            </a:r>
            <a:r>
              <a:rPr lang="es-CO" dirty="0" err="1" smtClean="0"/>
              <a:t>Shackem</a:t>
            </a:r>
            <a:r>
              <a:rPr lang="es-CO" dirty="0" smtClean="0"/>
              <a:t> de la Guerra.</a:t>
            </a:r>
          </a:p>
          <a:p>
            <a:r>
              <a:rPr lang="es-CO" dirty="0" smtClean="0"/>
              <a:t/>
            </a:r>
            <a:br>
              <a:rPr lang="es-CO" dirty="0" smtClean="0"/>
            </a:br>
            <a:r>
              <a:rPr lang="es-CO" dirty="0" smtClean="0"/>
              <a:t>Las tribus no persiguieron la conquista de territorios ni el sometimiento de otros pueblos y siempre actuamos con unos principios universales y un elevado sentido de la caballerosidad.</a:t>
            </a:r>
          </a:p>
          <a:p>
            <a:endParaRPr lang="es-CO" dirty="0" smtClean="0"/>
          </a:p>
          <a:p>
            <a:r>
              <a:rPr lang="es-CO" dirty="0" smtClean="0"/>
              <a:t>El indio posee cualidades de valor, espíritu de sacrificio, nobleza, desprendimiento y generosidad que hacen de él un ejemplo a seguir. No en vano el guerrero indio ejerce una perdurable fascinación.</a:t>
            </a:r>
          </a:p>
          <a:p>
            <a:endParaRPr lang="es-CR" dirty="0" smtClean="0"/>
          </a:p>
          <a:p>
            <a:r>
              <a:rPr lang="es-CO" dirty="0" smtClean="0"/>
              <a:t>Ahora entrelaza tu hacha en tu correa scout y ponlo junto al fuego.</a:t>
            </a:r>
            <a:endParaRPr lang="es-CR" dirty="0" smtClean="0"/>
          </a:p>
          <a:p>
            <a:r>
              <a:rPr lang="es-CO" dirty="0" smtClean="0"/>
              <a:t>El neófito entrelaza su hacha y cinturón y lo pone junto al fuego.</a:t>
            </a:r>
          </a:p>
          <a:p>
            <a:endParaRPr lang="es-CR" dirty="0" smtClean="0"/>
          </a:p>
          <a:p>
            <a:r>
              <a:rPr lang="es-CO" dirty="0" err="1" smtClean="0"/>
              <a:t>Shackem</a:t>
            </a:r>
            <a:r>
              <a:rPr lang="es-CO" dirty="0" smtClean="0"/>
              <a:t> de las tradiciones.</a:t>
            </a:r>
            <a:r>
              <a:rPr lang="es-CR" dirty="0" smtClean="0"/>
              <a:t> </a:t>
            </a:r>
            <a:r>
              <a:rPr lang="es-CO" dirty="0" smtClean="0"/>
              <a:t>Realiza la siguiente lectura.</a:t>
            </a:r>
            <a:endParaRPr lang="es-CR" dirty="0"/>
          </a:p>
        </p:txBody>
      </p:sp>
      <p:sp>
        <p:nvSpPr>
          <p:cNvPr id="5" name="4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28596" y="785794"/>
            <a:ext cx="7858180" cy="4801314"/>
          </a:xfrm>
          <a:prstGeom prst="rect">
            <a:avLst/>
          </a:prstGeom>
          <a:noFill/>
        </p:spPr>
        <p:txBody>
          <a:bodyPr wrap="square" rtlCol="0">
            <a:spAutoFit/>
          </a:bodyPr>
          <a:lstStyle/>
          <a:p>
            <a:r>
              <a:rPr lang="es-CO" dirty="0" smtClean="0">
                <a:latin typeface="Arial" pitchFamily="34" charset="0"/>
                <a:cs typeface="Arial" pitchFamily="34" charset="0"/>
              </a:rPr>
              <a:t>El Gran </a:t>
            </a:r>
            <a:r>
              <a:rPr lang="es-CO" dirty="0" err="1" smtClean="0">
                <a:latin typeface="Arial" pitchFamily="34" charset="0"/>
                <a:cs typeface="Arial" pitchFamily="34" charset="0"/>
              </a:rPr>
              <a:t>Sackem</a:t>
            </a:r>
            <a:r>
              <a:rPr lang="es-CO" dirty="0" smtClean="0">
                <a:latin typeface="Arial" pitchFamily="34" charset="0"/>
                <a:cs typeface="Arial" pitchFamily="34" charset="0"/>
              </a:rPr>
              <a:t> dice:</a:t>
            </a:r>
          </a:p>
          <a:p>
            <a:r>
              <a:rPr lang="es-CO" dirty="0" smtClean="0">
                <a:latin typeface="Arial" pitchFamily="34" charset="0"/>
                <a:cs typeface="Arial" pitchFamily="34" charset="0"/>
              </a:rPr>
              <a:t/>
            </a:r>
            <a:br>
              <a:rPr lang="es-CO" dirty="0" smtClean="0">
                <a:latin typeface="Arial" pitchFamily="34" charset="0"/>
                <a:cs typeface="Arial" pitchFamily="34" charset="0"/>
              </a:rPr>
            </a:br>
            <a:r>
              <a:rPr lang="es-CO" dirty="0" smtClean="0">
                <a:latin typeface="Arial" pitchFamily="34" charset="0"/>
                <a:cs typeface="Arial" pitchFamily="34" charset="0"/>
              </a:rPr>
              <a:t>El Gran </a:t>
            </a:r>
            <a:r>
              <a:rPr lang="es-CO" dirty="0" err="1" smtClean="0">
                <a:latin typeface="Arial" pitchFamily="34" charset="0"/>
                <a:cs typeface="Arial" pitchFamily="34" charset="0"/>
              </a:rPr>
              <a:t>Anikuni</a:t>
            </a:r>
            <a:r>
              <a:rPr lang="es-CO" dirty="0" smtClean="0">
                <a:latin typeface="Arial" pitchFamily="34" charset="0"/>
                <a:cs typeface="Arial" pitchFamily="34" charset="0"/>
              </a:rPr>
              <a:t>, Espíritu del Fuego, quiere saber si poseéis las grandes cualidades que un indio necesita para formar parte del Consejo de la Tribu.</a:t>
            </a:r>
          </a:p>
          <a:p>
            <a:endParaRPr lang="es-CR" dirty="0" smtClean="0">
              <a:latin typeface="Arial" pitchFamily="34" charset="0"/>
              <a:cs typeface="Arial" pitchFamily="34" charset="0"/>
            </a:endParaRPr>
          </a:p>
          <a:p>
            <a:r>
              <a:rPr lang="es-CO" dirty="0" smtClean="0">
                <a:latin typeface="Arial" pitchFamily="34" charset="0"/>
                <a:cs typeface="Arial" pitchFamily="34" charset="0"/>
              </a:rPr>
              <a:t>Para averiguarlo, el Gran Espíritu del Fuego te plantea varias cuestiones que deberás contestar y superar correctamente.</a:t>
            </a:r>
          </a:p>
          <a:p>
            <a:endParaRPr lang="es-CR" dirty="0" smtClean="0">
              <a:latin typeface="Arial" pitchFamily="34" charset="0"/>
              <a:cs typeface="Arial" pitchFamily="34" charset="0"/>
            </a:endParaRPr>
          </a:p>
          <a:p>
            <a:r>
              <a:rPr lang="es-CO" dirty="0" smtClean="0">
                <a:latin typeface="Arial" pitchFamily="34" charset="0"/>
                <a:cs typeface="Arial" pitchFamily="34" charset="0"/>
              </a:rPr>
              <a:t>Una sola pregunta sin contestar supondrá que no podrás Totemnizarte y tendrás que volver a tu tipi. )cueva, choza, carpa)</a:t>
            </a:r>
          </a:p>
          <a:p>
            <a:endParaRPr lang="es-CR" dirty="0" smtClean="0">
              <a:latin typeface="Arial" pitchFamily="34" charset="0"/>
              <a:cs typeface="Arial" pitchFamily="34" charset="0"/>
            </a:endParaRPr>
          </a:p>
          <a:p>
            <a:r>
              <a:rPr lang="es-CO" dirty="0" smtClean="0">
                <a:latin typeface="Arial" pitchFamily="34" charset="0"/>
                <a:cs typeface="Arial" pitchFamily="34" charset="0"/>
              </a:rPr>
              <a:t>¿ Te gusta el humo sagrado purificador?. Pruébalo hasta que te guste.</a:t>
            </a:r>
            <a:endParaRPr lang="es-CR" dirty="0" smtClean="0">
              <a:latin typeface="Arial" pitchFamily="34" charset="0"/>
              <a:cs typeface="Arial" pitchFamily="34" charset="0"/>
            </a:endParaRPr>
          </a:p>
          <a:p>
            <a:r>
              <a:rPr lang="es-CO" dirty="0" smtClean="0">
                <a:latin typeface="Arial" pitchFamily="34" charset="0"/>
                <a:cs typeface="Arial" pitchFamily="34" charset="0"/>
              </a:rPr>
              <a:t>El aspirante olerá el humo de la hoguera con ademán de gustarle.</a:t>
            </a:r>
            <a:endParaRPr lang="es-CR" dirty="0" smtClean="0">
              <a:latin typeface="Arial" pitchFamily="34" charset="0"/>
              <a:cs typeface="Arial" pitchFamily="34" charset="0"/>
            </a:endParaRPr>
          </a:p>
          <a:p>
            <a:r>
              <a:rPr lang="es-CO" dirty="0" smtClean="0">
                <a:latin typeface="Arial" pitchFamily="34" charset="0"/>
                <a:cs typeface="Arial" pitchFamily="34" charset="0"/>
              </a:rPr>
              <a:t>¿Escuchas el caballo de hierro en la lejanía?. Descubre la manera de oírlo.</a:t>
            </a:r>
            <a:endParaRPr lang="es-CR" dirty="0" smtClean="0">
              <a:latin typeface="Arial" pitchFamily="34" charset="0"/>
              <a:cs typeface="Arial" pitchFamily="34" charset="0"/>
            </a:endParaRPr>
          </a:p>
          <a:p>
            <a:r>
              <a:rPr lang="es-CO" dirty="0" smtClean="0">
                <a:latin typeface="Arial" pitchFamily="34" charset="0"/>
                <a:cs typeface="Arial" pitchFamily="34" charset="0"/>
              </a:rPr>
              <a:t>El aspirante pegara al suelo el oído para escuchar al caballo de hierro (tren).</a:t>
            </a:r>
            <a:endParaRPr lang="es-CR" dirty="0" smtClean="0">
              <a:latin typeface="Arial" pitchFamily="34" charset="0"/>
              <a:cs typeface="Arial" pitchFamily="34" charset="0"/>
            </a:endParaRPr>
          </a:p>
          <a:p>
            <a:endParaRPr lang="es-ES" dirty="0"/>
          </a:p>
        </p:txBody>
      </p:sp>
      <p:sp>
        <p:nvSpPr>
          <p:cNvPr id="7" name="6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2910" y="928670"/>
            <a:ext cx="7786742" cy="4801314"/>
          </a:xfrm>
          <a:prstGeom prst="rect">
            <a:avLst/>
          </a:prstGeom>
        </p:spPr>
        <p:txBody>
          <a:bodyPr wrap="square">
            <a:spAutoFit/>
          </a:bodyPr>
          <a:lstStyle/>
          <a:p>
            <a:r>
              <a:rPr lang="es-CO" dirty="0" smtClean="0">
                <a:latin typeface="Arial" pitchFamily="34" charset="0"/>
                <a:cs typeface="Arial" pitchFamily="34" charset="0"/>
              </a:rPr>
              <a:t>¿Sabes andar como una serpiente?. Demuéstralo.</a:t>
            </a:r>
            <a:endParaRPr lang="es-CR" dirty="0" smtClean="0">
              <a:latin typeface="Arial" pitchFamily="34" charset="0"/>
              <a:cs typeface="Arial" pitchFamily="34" charset="0"/>
            </a:endParaRPr>
          </a:p>
          <a:p>
            <a:r>
              <a:rPr lang="es-CO" dirty="0" smtClean="0">
                <a:latin typeface="Arial" pitchFamily="34" charset="0"/>
                <a:cs typeface="Arial" pitchFamily="34" charset="0"/>
              </a:rPr>
              <a:t>El aspirante reptara por el suelo como una serpiente.</a:t>
            </a:r>
          </a:p>
          <a:p>
            <a:endParaRPr lang="es-CR" dirty="0" smtClean="0">
              <a:latin typeface="Arial" pitchFamily="34" charset="0"/>
              <a:cs typeface="Arial" pitchFamily="34" charset="0"/>
            </a:endParaRPr>
          </a:p>
          <a:p>
            <a:r>
              <a:rPr lang="es-CO" dirty="0" smtClean="0">
                <a:latin typeface="Arial" pitchFamily="34" charset="0"/>
                <a:cs typeface="Arial" pitchFamily="34" charset="0"/>
              </a:rPr>
              <a:t>¿Sabes andar sin piernas ni brazos?. Demuéstralo.</a:t>
            </a:r>
            <a:endParaRPr lang="es-CR" dirty="0" smtClean="0">
              <a:latin typeface="Arial" pitchFamily="34" charset="0"/>
              <a:cs typeface="Arial" pitchFamily="34" charset="0"/>
            </a:endParaRPr>
          </a:p>
          <a:p>
            <a:r>
              <a:rPr lang="es-CO" dirty="0" smtClean="0">
                <a:latin typeface="Arial" pitchFamily="34" charset="0"/>
                <a:cs typeface="Arial" pitchFamily="34" charset="0"/>
              </a:rPr>
              <a:t>El aspirante se sentará en el suelo y con los brazos y piernas en alto avanzará culeando.</a:t>
            </a:r>
          </a:p>
          <a:p>
            <a:endParaRPr lang="es-CR" dirty="0" smtClean="0">
              <a:latin typeface="Arial" pitchFamily="34" charset="0"/>
              <a:cs typeface="Arial" pitchFamily="34" charset="0"/>
            </a:endParaRPr>
          </a:p>
          <a:p>
            <a:r>
              <a:rPr lang="es-CO" dirty="0" smtClean="0">
                <a:latin typeface="Arial" pitchFamily="34" charset="0"/>
                <a:cs typeface="Arial" pitchFamily="34" charset="0"/>
              </a:rPr>
              <a:t>¿Sabes trepar tronco de árbol como ardilla?. Demuéstralo.</a:t>
            </a:r>
            <a:endParaRPr lang="es-CR" dirty="0" smtClean="0">
              <a:latin typeface="Arial" pitchFamily="34" charset="0"/>
              <a:cs typeface="Arial" pitchFamily="34" charset="0"/>
            </a:endParaRPr>
          </a:p>
          <a:p>
            <a:r>
              <a:rPr lang="es-CO" dirty="0" smtClean="0">
                <a:latin typeface="Arial" pitchFamily="34" charset="0"/>
                <a:cs typeface="Arial" pitchFamily="34" charset="0"/>
              </a:rPr>
              <a:t>El aspirante intentara trepar por algún árbol cercano</a:t>
            </a:r>
            <a:endParaRPr lang="es-CR" dirty="0" smtClean="0">
              <a:latin typeface="Arial" pitchFamily="34" charset="0"/>
              <a:cs typeface="Arial" pitchFamily="34" charset="0"/>
            </a:endParaRPr>
          </a:p>
          <a:p>
            <a:r>
              <a:rPr lang="es-CO" dirty="0" smtClean="0">
                <a:latin typeface="Arial" pitchFamily="34" charset="0"/>
                <a:cs typeface="Arial" pitchFamily="34" charset="0"/>
              </a:rPr>
              <a:t>Aunque estas pruebas provoquen risas se realizarán con toda seriedad infundiendo en el aspirante el mayor respeto. Las pruebas pueden cambiarse o adaptarse según cada Tribu. Posteriormente se pasará a la parte más importante de la ceremonia.</a:t>
            </a:r>
          </a:p>
          <a:p>
            <a:endParaRPr lang="es-CR" dirty="0" smtClean="0">
              <a:latin typeface="Arial" pitchFamily="34" charset="0"/>
              <a:cs typeface="Arial" pitchFamily="34" charset="0"/>
            </a:endParaRPr>
          </a:p>
          <a:p>
            <a:r>
              <a:rPr lang="es-CO" dirty="0" err="1" smtClean="0">
                <a:latin typeface="Arial" pitchFamily="34" charset="0"/>
                <a:cs typeface="Arial" pitchFamily="34" charset="0"/>
              </a:rPr>
              <a:t>Shackem</a:t>
            </a:r>
            <a:r>
              <a:rPr lang="es-CO" dirty="0" smtClean="0">
                <a:latin typeface="Arial" pitchFamily="34" charset="0"/>
                <a:cs typeface="Arial" pitchFamily="34" charset="0"/>
              </a:rPr>
              <a:t> de las Tradiciones.</a:t>
            </a:r>
            <a:br>
              <a:rPr lang="es-CO" dirty="0" smtClean="0">
                <a:latin typeface="Arial" pitchFamily="34" charset="0"/>
                <a:cs typeface="Arial" pitchFamily="34" charset="0"/>
              </a:rPr>
            </a:br>
            <a:r>
              <a:rPr lang="es-CO" dirty="0" smtClean="0">
                <a:latin typeface="Arial" pitchFamily="34" charset="0"/>
                <a:cs typeface="Arial" pitchFamily="34" charset="0"/>
              </a:rPr>
              <a:t>Ahora que ya sabemos de tu sabiduría y habilidad debéis danzar el ANIKUNI alrededor del fuego, junto al gran Consejo.</a:t>
            </a:r>
            <a:endParaRPr lang="es-CR" dirty="0">
              <a:latin typeface="Arial" pitchFamily="34" charset="0"/>
              <a:cs typeface="Arial" pitchFamily="34" charset="0"/>
            </a:endParaRPr>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8200" y="620688"/>
            <a:ext cx="4572000" cy="3970318"/>
          </a:xfrm>
          <a:prstGeom prst="rect">
            <a:avLst/>
          </a:prstGeom>
        </p:spPr>
        <p:txBody>
          <a:bodyPr>
            <a:spAutoFit/>
          </a:bodyPr>
          <a:lstStyle/>
          <a:p>
            <a:pPr algn="ctr"/>
            <a:r>
              <a:rPr lang="es-CO" b="1" dirty="0" smtClean="0">
                <a:latin typeface="Arial" pitchFamily="34" charset="0"/>
                <a:cs typeface="Arial" pitchFamily="34" charset="0"/>
              </a:rPr>
              <a:t>ANIKUNI</a:t>
            </a:r>
          </a:p>
          <a:p>
            <a:pPr algn="ctr"/>
            <a:r>
              <a:rPr lang="es-CO" b="1" dirty="0" smtClean="0">
                <a:latin typeface="Arial" pitchFamily="34" charset="0"/>
                <a:cs typeface="Arial" pitchFamily="34" charset="0"/>
              </a:rPr>
              <a:t/>
            </a:r>
            <a:br>
              <a:rPr lang="es-CO" b="1" dirty="0" smtClean="0">
                <a:latin typeface="Arial" pitchFamily="34" charset="0"/>
                <a:cs typeface="Arial" pitchFamily="34" charset="0"/>
              </a:rPr>
            </a:br>
            <a:r>
              <a:rPr lang="es-CO" dirty="0" smtClean="0">
                <a:latin typeface="Arial" pitchFamily="34" charset="0"/>
                <a:cs typeface="Arial" pitchFamily="34" charset="0"/>
              </a:rPr>
              <a:t>En las noches cuando la luna</a:t>
            </a:r>
            <a:br>
              <a:rPr lang="es-CO" dirty="0" smtClean="0">
                <a:latin typeface="Arial" pitchFamily="34" charset="0"/>
                <a:cs typeface="Arial" pitchFamily="34" charset="0"/>
              </a:rPr>
            </a:br>
            <a:r>
              <a:rPr lang="es-CO" dirty="0" smtClean="0">
                <a:latin typeface="Arial" pitchFamily="34" charset="0"/>
                <a:cs typeface="Arial" pitchFamily="34" charset="0"/>
              </a:rPr>
              <a:t>Como plata se eleva</a:t>
            </a:r>
            <a:br>
              <a:rPr lang="es-CO" dirty="0" smtClean="0">
                <a:latin typeface="Arial" pitchFamily="34" charset="0"/>
                <a:cs typeface="Arial" pitchFamily="34" charset="0"/>
              </a:rPr>
            </a:br>
            <a:r>
              <a:rPr lang="es-CO" dirty="0" smtClean="0">
                <a:latin typeface="Arial" pitchFamily="34" charset="0"/>
                <a:cs typeface="Arial" pitchFamily="34" charset="0"/>
              </a:rPr>
              <a:t>Y la selva se ilumina</a:t>
            </a:r>
            <a:br>
              <a:rPr lang="es-CO" dirty="0" smtClean="0">
                <a:latin typeface="Arial" pitchFamily="34" charset="0"/>
                <a:cs typeface="Arial" pitchFamily="34" charset="0"/>
              </a:rPr>
            </a:br>
            <a:r>
              <a:rPr lang="es-CO" dirty="0" smtClean="0">
                <a:latin typeface="Arial" pitchFamily="34" charset="0"/>
                <a:cs typeface="Arial" pitchFamily="34" charset="0"/>
              </a:rPr>
              <a:t>Y también la pradera</a:t>
            </a:r>
            <a:br>
              <a:rPr lang="es-CO" dirty="0" smtClean="0">
                <a:latin typeface="Arial" pitchFamily="34" charset="0"/>
                <a:cs typeface="Arial" pitchFamily="34" charset="0"/>
              </a:rPr>
            </a:br>
            <a:r>
              <a:rPr lang="es-CO" dirty="0" smtClean="0">
                <a:latin typeface="Arial" pitchFamily="34" charset="0"/>
                <a:cs typeface="Arial" pitchFamily="34" charset="0"/>
              </a:rPr>
              <a:t>Viejos lobos de la Tribu</a:t>
            </a:r>
            <a:br>
              <a:rPr lang="es-CO" dirty="0" smtClean="0">
                <a:latin typeface="Arial" pitchFamily="34" charset="0"/>
                <a:cs typeface="Arial" pitchFamily="34" charset="0"/>
              </a:rPr>
            </a:br>
            <a:r>
              <a:rPr lang="es-CO" dirty="0" smtClean="0">
                <a:latin typeface="Arial" pitchFamily="34" charset="0"/>
                <a:cs typeface="Arial" pitchFamily="34" charset="0"/>
              </a:rPr>
              <a:t>cantarán al espíritu</a:t>
            </a:r>
            <a:br>
              <a:rPr lang="es-CO" dirty="0" smtClean="0">
                <a:latin typeface="Arial" pitchFamily="34" charset="0"/>
                <a:cs typeface="Arial" pitchFamily="34" charset="0"/>
              </a:rPr>
            </a:br>
            <a:r>
              <a:rPr lang="es-CO" dirty="0" smtClean="0">
                <a:latin typeface="Arial" pitchFamily="34" charset="0"/>
                <a:cs typeface="Arial" pitchFamily="34" charset="0"/>
              </a:rPr>
              <a:t>Al espíritu del fuego.</a:t>
            </a:r>
            <a:br>
              <a:rPr lang="es-CO" dirty="0" smtClean="0">
                <a:latin typeface="Arial" pitchFamily="34" charset="0"/>
                <a:cs typeface="Arial" pitchFamily="34" charset="0"/>
              </a:rPr>
            </a:br>
            <a:r>
              <a:rPr lang="es-CO" dirty="0" err="1" smtClean="0">
                <a:latin typeface="Arial" pitchFamily="34" charset="0"/>
                <a:cs typeface="Arial" pitchFamily="34" charset="0"/>
              </a:rPr>
              <a:t>Anikuni</a:t>
            </a:r>
            <a:r>
              <a:rPr lang="es-CO" dirty="0" smtClean="0">
                <a:latin typeface="Arial" pitchFamily="34" charset="0"/>
                <a:cs typeface="Arial" pitchFamily="34" charset="0"/>
              </a:rPr>
              <a:t> </a:t>
            </a:r>
            <a:r>
              <a:rPr lang="es-CO" dirty="0" err="1" smtClean="0">
                <a:latin typeface="Arial" pitchFamily="34" charset="0"/>
                <a:cs typeface="Arial" pitchFamily="34" charset="0"/>
              </a:rPr>
              <a:t>ua</a:t>
            </a:r>
            <a:r>
              <a:rPr lang="es-CO" dirty="0" smtClean="0">
                <a:latin typeface="Arial" pitchFamily="34" charset="0"/>
                <a:cs typeface="Arial" pitchFamily="34" charset="0"/>
              </a:rPr>
              <a:t> </a:t>
            </a:r>
            <a:r>
              <a:rPr lang="es-CO" dirty="0" err="1" smtClean="0">
                <a:latin typeface="Arial" pitchFamily="34" charset="0"/>
                <a:cs typeface="Arial" pitchFamily="34" charset="0"/>
              </a:rPr>
              <a:t>ua</a:t>
            </a:r>
            <a:r>
              <a:rPr lang="es-CO" dirty="0" smtClean="0">
                <a:latin typeface="Arial" pitchFamily="34" charset="0"/>
                <a:cs typeface="Arial" pitchFamily="34" charset="0"/>
              </a:rPr>
              <a:t> ni,</a:t>
            </a:r>
            <a:br>
              <a:rPr lang="es-CO" dirty="0" smtClean="0">
                <a:latin typeface="Arial" pitchFamily="34" charset="0"/>
                <a:cs typeface="Arial" pitchFamily="34" charset="0"/>
              </a:rPr>
            </a:br>
            <a:r>
              <a:rPr lang="es-CO" dirty="0" err="1" smtClean="0">
                <a:latin typeface="Arial" pitchFamily="34" charset="0"/>
                <a:cs typeface="Arial" pitchFamily="34" charset="0"/>
              </a:rPr>
              <a:t>Wawa</a:t>
            </a:r>
            <a:r>
              <a:rPr lang="es-CO" dirty="0" smtClean="0">
                <a:latin typeface="Arial" pitchFamily="34" charset="0"/>
                <a:cs typeface="Arial" pitchFamily="34" charset="0"/>
              </a:rPr>
              <a:t> </a:t>
            </a:r>
            <a:r>
              <a:rPr lang="es-CO" dirty="0" err="1" smtClean="0">
                <a:latin typeface="Arial" pitchFamily="34" charset="0"/>
                <a:cs typeface="Arial" pitchFamily="34" charset="0"/>
              </a:rPr>
              <a:t>wa</a:t>
            </a:r>
            <a:r>
              <a:rPr lang="es-CO" dirty="0" smtClean="0">
                <a:latin typeface="Arial" pitchFamily="34" charset="0"/>
                <a:cs typeface="Arial" pitchFamily="34" charset="0"/>
              </a:rPr>
              <a:t> nica </a:t>
            </a:r>
            <a:r>
              <a:rPr lang="es-CO" dirty="0" err="1" smtClean="0">
                <a:latin typeface="Arial" pitchFamily="34" charset="0"/>
                <a:cs typeface="Arial" pitchFamily="34" charset="0"/>
              </a:rPr>
              <a:t>wawa</a:t>
            </a:r>
            <a:r>
              <a:rPr lang="es-CO" dirty="0" smtClean="0">
                <a:latin typeface="Arial" pitchFamily="34" charset="0"/>
                <a:cs typeface="Arial" pitchFamily="34" charset="0"/>
              </a:rPr>
              <a:t> </a:t>
            </a:r>
            <a:r>
              <a:rPr lang="es-CO" dirty="0" err="1" smtClean="0">
                <a:latin typeface="Arial" pitchFamily="34" charset="0"/>
                <a:cs typeface="Arial" pitchFamily="34" charset="0"/>
              </a:rPr>
              <a:t>wa</a:t>
            </a:r>
            <a:r>
              <a:rPr lang="es-CO" dirty="0" smtClean="0">
                <a:latin typeface="Arial" pitchFamily="34" charset="0"/>
                <a:cs typeface="Arial" pitchFamily="34" charset="0"/>
              </a:rPr>
              <a:t>,</a:t>
            </a:r>
            <a:br>
              <a:rPr lang="es-CO" dirty="0" smtClean="0">
                <a:latin typeface="Arial" pitchFamily="34" charset="0"/>
                <a:cs typeface="Arial" pitchFamily="34" charset="0"/>
              </a:rPr>
            </a:br>
            <a:r>
              <a:rPr lang="es-CO" dirty="0" err="1" smtClean="0">
                <a:latin typeface="Arial" pitchFamily="34" charset="0"/>
                <a:cs typeface="Arial" pitchFamily="34" charset="0"/>
              </a:rPr>
              <a:t>Ea</a:t>
            </a:r>
            <a:r>
              <a:rPr lang="es-CO" dirty="0" smtClean="0">
                <a:latin typeface="Arial" pitchFamily="34" charset="0"/>
                <a:cs typeface="Arial" pitchFamily="34" charset="0"/>
              </a:rPr>
              <a:t> la uní </a:t>
            </a:r>
            <a:r>
              <a:rPr lang="es-CO" dirty="0" err="1" smtClean="0">
                <a:latin typeface="Arial" pitchFamily="34" charset="0"/>
                <a:cs typeface="Arial" pitchFamily="34" charset="0"/>
              </a:rPr>
              <a:t>nisi</a:t>
            </a:r>
            <a:r>
              <a:rPr lang="es-CO" dirty="0" smtClean="0">
                <a:latin typeface="Arial" pitchFamily="34" charset="0"/>
                <a:cs typeface="Arial" pitchFamily="34" charset="0"/>
              </a:rPr>
              <a:t> mi, </a:t>
            </a:r>
            <a:r>
              <a:rPr lang="es-CO" dirty="0" err="1" smtClean="0">
                <a:latin typeface="Arial" pitchFamily="34" charset="0"/>
                <a:cs typeface="Arial" pitchFamily="34" charset="0"/>
              </a:rPr>
              <a:t>ea</a:t>
            </a:r>
            <a:r>
              <a:rPr lang="es-CO" dirty="0" smtClean="0">
                <a:latin typeface="Arial" pitchFamily="34" charset="0"/>
                <a:cs typeface="Arial" pitchFamily="34" charset="0"/>
              </a:rPr>
              <a:t> la uní </a:t>
            </a:r>
            <a:r>
              <a:rPr lang="es-CO" dirty="0" err="1" smtClean="0">
                <a:latin typeface="Arial" pitchFamily="34" charset="0"/>
                <a:cs typeface="Arial" pitchFamily="34" charset="0"/>
              </a:rPr>
              <a:t>nisi</a:t>
            </a:r>
            <a:r>
              <a:rPr lang="es-CO" dirty="0" smtClean="0">
                <a:latin typeface="Arial" pitchFamily="34" charset="0"/>
                <a:cs typeface="Arial" pitchFamily="34" charset="0"/>
              </a:rPr>
              <a:t> mi.</a:t>
            </a:r>
            <a:br>
              <a:rPr lang="es-CO" dirty="0" smtClean="0">
                <a:latin typeface="Arial" pitchFamily="34" charset="0"/>
                <a:cs typeface="Arial" pitchFamily="34" charset="0"/>
              </a:rPr>
            </a:br>
            <a:r>
              <a:rPr lang="es-CO" dirty="0" err="1" smtClean="0">
                <a:latin typeface="Arial" pitchFamily="34" charset="0"/>
                <a:cs typeface="Arial" pitchFamily="34" charset="0"/>
              </a:rPr>
              <a:t>Anikuni</a:t>
            </a:r>
            <a:r>
              <a:rPr lang="es-CO" dirty="0" smtClean="0">
                <a:latin typeface="Arial" pitchFamily="34" charset="0"/>
                <a:cs typeface="Arial" pitchFamily="34" charset="0"/>
              </a:rPr>
              <a:t>, </a:t>
            </a:r>
            <a:r>
              <a:rPr lang="es-CO" dirty="0" err="1" smtClean="0">
                <a:latin typeface="Arial" pitchFamily="34" charset="0"/>
                <a:cs typeface="Arial" pitchFamily="34" charset="0"/>
              </a:rPr>
              <a:t>anikuni</a:t>
            </a:r>
            <a:r>
              <a:rPr lang="es-CO" dirty="0" smtClean="0">
                <a:latin typeface="Arial" pitchFamily="34" charset="0"/>
                <a:cs typeface="Arial" pitchFamily="34" charset="0"/>
              </a:rPr>
              <a:t>, </a:t>
            </a:r>
            <a:r>
              <a:rPr lang="es-CO" dirty="0" err="1" smtClean="0">
                <a:latin typeface="Arial" pitchFamily="34" charset="0"/>
                <a:cs typeface="Arial" pitchFamily="34" charset="0"/>
              </a:rPr>
              <a:t>anikuni,anikuni</a:t>
            </a:r>
            <a:r>
              <a:rPr lang="es-CO" dirty="0" smtClean="0">
                <a:latin typeface="Arial" pitchFamily="34" charset="0"/>
                <a:cs typeface="Arial" pitchFamily="34" charset="0"/>
              </a:rPr>
              <a:t>.</a:t>
            </a:r>
          </a:p>
          <a:p>
            <a:endParaRPr lang="es-CR" dirty="0">
              <a:latin typeface="Arial" pitchFamily="34" charset="0"/>
              <a:cs typeface="Arial" pitchFamily="34" charset="0"/>
            </a:endParaRPr>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3" descr="http://www.scoutspirsas.org/wp-content/themes/pirsas/img/matrix.jpg"/>
          <p:cNvPicPr>
            <a:picLocks noChangeAspect="1" noChangeArrowheads="1"/>
          </p:cNvPicPr>
          <p:nvPr/>
        </p:nvPicPr>
        <p:blipFill>
          <a:blip r:embed="rId2" cstate="print"/>
          <a:srcRect/>
          <a:stretch>
            <a:fillRect/>
          </a:stretch>
        </p:blipFill>
        <p:spPr bwMode="auto">
          <a:xfrm>
            <a:off x="4465792" y="2132856"/>
            <a:ext cx="3835643" cy="401078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2910" y="928670"/>
            <a:ext cx="7572428" cy="2031325"/>
          </a:xfrm>
          <a:prstGeom prst="rect">
            <a:avLst/>
          </a:prstGeom>
        </p:spPr>
        <p:txBody>
          <a:bodyPr wrap="square">
            <a:spAutoFit/>
          </a:bodyPr>
          <a:lstStyle/>
          <a:p>
            <a:r>
              <a:rPr lang="es-CO" dirty="0" smtClean="0">
                <a:latin typeface="Arial" pitchFamily="34" charset="0"/>
                <a:cs typeface="Arial" pitchFamily="34" charset="0"/>
              </a:rPr>
              <a:t>NOMBRES DE TOTEM</a:t>
            </a:r>
          </a:p>
          <a:p>
            <a:endParaRPr lang="es-CR" dirty="0" smtClean="0">
              <a:latin typeface="Arial" pitchFamily="34" charset="0"/>
              <a:cs typeface="Arial" pitchFamily="34" charset="0"/>
            </a:endParaRPr>
          </a:p>
          <a:p>
            <a:r>
              <a:rPr lang="es-CO" dirty="0" smtClean="0">
                <a:latin typeface="Arial" pitchFamily="34" charset="0"/>
                <a:cs typeface="Arial" pitchFamily="34" charset="0"/>
              </a:rPr>
              <a:t>La presente guía totémica pretende ser un texto de apoyo a las tribus scouts en las instancias de deliberación sobre los nombres de los futuros iniciados. Si bien hemos descartado aquellas cualidades negativas, no está de más recordar que la tribu debe destacar lo mejor de la persona con su nuevo nombre.</a:t>
            </a:r>
            <a:endParaRPr lang="es-CR" dirty="0">
              <a:latin typeface="Arial" pitchFamily="34" charset="0"/>
              <a:cs typeface="Arial" pitchFamily="34" charset="0"/>
            </a:endParaRPr>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1472" y="642918"/>
            <a:ext cx="8072494" cy="5355312"/>
          </a:xfrm>
          <a:prstGeom prst="rect">
            <a:avLst/>
          </a:prstGeom>
        </p:spPr>
        <p:txBody>
          <a:bodyPr wrap="square">
            <a:spAutoFit/>
          </a:bodyPr>
          <a:lstStyle/>
          <a:p>
            <a:r>
              <a:rPr lang="es-CO" b="1" dirty="0" smtClean="0">
                <a:latin typeface="Arial" pitchFamily="34" charset="0"/>
                <a:cs typeface="Arial" pitchFamily="34" charset="0"/>
              </a:rPr>
              <a:t>CUALIDADES</a:t>
            </a:r>
          </a:p>
          <a:p>
            <a:endParaRPr lang="es-CR" dirty="0" smtClean="0">
              <a:latin typeface="Arial" pitchFamily="34" charset="0"/>
              <a:cs typeface="Arial" pitchFamily="34" charset="0"/>
            </a:endParaRPr>
          </a:p>
          <a:p>
            <a:r>
              <a:rPr lang="es-CO" dirty="0" smtClean="0">
                <a:latin typeface="Arial" pitchFamily="34" charset="0"/>
                <a:cs typeface="Arial" pitchFamily="34" charset="0"/>
              </a:rPr>
              <a:t>Abnegado: Sacrificado, generoso, altruista, desinteresado.</a:t>
            </a:r>
            <a:endParaRPr lang="es-CR" dirty="0" smtClean="0">
              <a:latin typeface="Arial" pitchFamily="34" charset="0"/>
              <a:cs typeface="Arial" pitchFamily="34" charset="0"/>
            </a:endParaRPr>
          </a:p>
          <a:p>
            <a:r>
              <a:rPr lang="es-CO" dirty="0" smtClean="0">
                <a:latin typeface="Arial" pitchFamily="34" charset="0"/>
                <a:cs typeface="Arial" pitchFamily="34" charset="0"/>
              </a:rPr>
              <a:t>Acechante</a:t>
            </a:r>
            <a:endParaRPr lang="es-CR" dirty="0" smtClean="0">
              <a:latin typeface="Arial" pitchFamily="34" charset="0"/>
              <a:cs typeface="Arial" pitchFamily="34" charset="0"/>
            </a:endParaRPr>
          </a:p>
          <a:p>
            <a:r>
              <a:rPr lang="es-CO" dirty="0" smtClean="0">
                <a:latin typeface="Arial" pitchFamily="34" charset="0"/>
                <a:cs typeface="Arial" pitchFamily="34" charset="0"/>
              </a:rPr>
              <a:t>Acertado</a:t>
            </a:r>
            <a:endParaRPr lang="es-CR" dirty="0" smtClean="0">
              <a:latin typeface="Arial" pitchFamily="34" charset="0"/>
              <a:cs typeface="Arial" pitchFamily="34" charset="0"/>
            </a:endParaRPr>
          </a:p>
          <a:p>
            <a:r>
              <a:rPr lang="es-CO" dirty="0" smtClean="0">
                <a:latin typeface="Arial" pitchFamily="34" charset="0"/>
                <a:cs typeface="Arial" pitchFamily="34" charset="0"/>
              </a:rPr>
              <a:t>Acogedor: Hospitalario, generoso, agradable.</a:t>
            </a:r>
            <a:endParaRPr lang="es-CR" dirty="0" smtClean="0">
              <a:latin typeface="Arial" pitchFamily="34" charset="0"/>
              <a:cs typeface="Arial" pitchFamily="34" charset="0"/>
            </a:endParaRPr>
          </a:p>
          <a:p>
            <a:r>
              <a:rPr lang="es-CO" dirty="0" smtClean="0">
                <a:latin typeface="Arial" pitchFamily="34" charset="0"/>
                <a:cs typeface="Arial" pitchFamily="34" charset="0"/>
              </a:rPr>
              <a:t>Acróbata: Equilibrista, gimnasta, atleta.</a:t>
            </a:r>
            <a:endParaRPr lang="es-CR" dirty="0" smtClean="0">
              <a:latin typeface="Arial" pitchFamily="34" charset="0"/>
              <a:cs typeface="Arial" pitchFamily="34" charset="0"/>
            </a:endParaRPr>
          </a:p>
          <a:p>
            <a:r>
              <a:rPr lang="es-CO" dirty="0" smtClean="0">
                <a:latin typeface="Arial" pitchFamily="34" charset="0"/>
                <a:cs typeface="Arial" pitchFamily="34" charset="0"/>
              </a:rPr>
              <a:t>Activo: Dinámico, diligente, rápido, eficaz, afanoso, atareado.</a:t>
            </a:r>
            <a:endParaRPr lang="es-CR" dirty="0" smtClean="0">
              <a:latin typeface="Arial" pitchFamily="34" charset="0"/>
              <a:cs typeface="Arial" pitchFamily="34" charset="0"/>
            </a:endParaRPr>
          </a:p>
          <a:p>
            <a:r>
              <a:rPr lang="es-CO" dirty="0" smtClean="0">
                <a:latin typeface="Arial" pitchFamily="34" charset="0"/>
                <a:cs typeface="Arial" pitchFamily="34" charset="0"/>
              </a:rPr>
              <a:t>Actor: Comediante, Cómico, Histrión.</a:t>
            </a:r>
            <a:endParaRPr lang="es-CR" dirty="0" smtClean="0">
              <a:latin typeface="Arial" pitchFamily="34" charset="0"/>
              <a:cs typeface="Arial" pitchFamily="34" charset="0"/>
            </a:endParaRPr>
          </a:p>
          <a:p>
            <a:r>
              <a:rPr lang="es-CO" dirty="0" smtClean="0">
                <a:latin typeface="Arial" pitchFamily="34" charset="0"/>
                <a:cs typeface="Arial" pitchFamily="34" charset="0"/>
              </a:rPr>
              <a:t>Adelantado</a:t>
            </a:r>
            <a:endParaRPr lang="es-CR" dirty="0" smtClean="0">
              <a:latin typeface="Arial" pitchFamily="34" charset="0"/>
              <a:cs typeface="Arial" pitchFamily="34" charset="0"/>
            </a:endParaRPr>
          </a:p>
          <a:p>
            <a:r>
              <a:rPr lang="es-CO" dirty="0" smtClean="0">
                <a:latin typeface="Arial" pitchFamily="34" charset="0"/>
                <a:cs typeface="Arial" pitchFamily="34" charset="0"/>
              </a:rPr>
              <a:t>Admirable</a:t>
            </a:r>
            <a:endParaRPr lang="es-CR" dirty="0" smtClean="0">
              <a:latin typeface="Arial" pitchFamily="34" charset="0"/>
              <a:cs typeface="Arial" pitchFamily="34" charset="0"/>
            </a:endParaRPr>
          </a:p>
          <a:p>
            <a:r>
              <a:rPr lang="es-CO" dirty="0" smtClean="0">
                <a:latin typeface="Arial" pitchFamily="34" charset="0"/>
                <a:cs typeface="Arial" pitchFamily="34" charset="0"/>
              </a:rPr>
              <a:t>Afable: Afectuoso, atento, amable, simpático, benévolo, cordial.</a:t>
            </a:r>
            <a:endParaRPr lang="es-CR" dirty="0" smtClean="0">
              <a:latin typeface="Arial" pitchFamily="34" charset="0"/>
              <a:cs typeface="Arial" pitchFamily="34" charset="0"/>
            </a:endParaRPr>
          </a:p>
          <a:p>
            <a:r>
              <a:rPr lang="es-CO" dirty="0" smtClean="0">
                <a:latin typeface="Arial" pitchFamily="34" charset="0"/>
                <a:cs typeface="Arial" pitchFamily="34" charset="0"/>
              </a:rPr>
              <a:t>Afortunado: Favorecido, feliz, dichoso, agraciado, bienaventurado.</a:t>
            </a:r>
            <a:endParaRPr lang="es-CR" dirty="0" smtClean="0">
              <a:latin typeface="Arial" pitchFamily="34" charset="0"/>
              <a:cs typeface="Arial" pitchFamily="34" charset="0"/>
            </a:endParaRPr>
          </a:p>
          <a:p>
            <a:r>
              <a:rPr lang="es-CO" dirty="0" smtClean="0">
                <a:latin typeface="Arial" pitchFamily="34" charset="0"/>
                <a:cs typeface="Arial" pitchFamily="34" charset="0"/>
              </a:rPr>
              <a:t>Ágil: Rápido, ligero, raudo, diligente, activo.</a:t>
            </a:r>
            <a:endParaRPr lang="es-CR" dirty="0" smtClean="0">
              <a:latin typeface="Arial" pitchFamily="34" charset="0"/>
              <a:cs typeface="Arial" pitchFamily="34" charset="0"/>
            </a:endParaRPr>
          </a:p>
          <a:p>
            <a:r>
              <a:rPr lang="es-CO" dirty="0" smtClean="0">
                <a:latin typeface="Arial" pitchFamily="34" charset="0"/>
                <a:cs typeface="Arial" pitchFamily="34" charset="0"/>
              </a:rPr>
              <a:t>Agradable: Grato, atractivo, simpático, cautivante, amable, afable.</a:t>
            </a:r>
            <a:endParaRPr lang="es-CR" dirty="0" smtClean="0">
              <a:latin typeface="Arial" pitchFamily="34" charset="0"/>
              <a:cs typeface="Arial" pitchFamily="34" charset="0"/>
            </a:endParaRPr>
          </a:p>
          <a:p>
            <a:r>
              <a:rPr lang="es-CO" dirty="0" smtClean="0">
                <a:latin typeface="Arial" pitchFamily="34" charset="0"/>
                <a:cs typeface="Arial" pitchFamily="34" charset="0"/>
              </a:rPr>
              <a:t>Agudo: Inteligente, perspicaz, sagaz, ingenioso.</a:t>
            </a:r>
            <a:endParaRPr lang="es-CR" dirty="0" smtClean="0">
              <a:latin typeface="Arial" pitchFamily="34" charset="0"/>
              <a:cs typeface="Arial" pitchFamily="34" charset="0"/>
            </a:endParaRPr>
          </a:p>
          <a:p>
            <a:r>
              <a:rPr lang="es-CO" dirty="0" smtClean="0">
                <a:latin typeface="Arial" pitchFamily="34" charset="0"/>
                <a:cs typeface="Arial" pitchFamily="34" charset="0"/>
              </a:rPr>
              <a:t>Alegre: Jovial, contento, animado, gozoso, ufano, jubiloso, radiante, alborozado.</a:t>
            </a:r>
            <a:endParaRPr lang="es-CR" dirty="0" smtClean="0">
              <a:latin typeface="Arial" pitchFamily="34" charset="0"/>
              <a:cs typeface="Arial" pitchFamily="34" charset="0"/>
            </a:endParaRPr>
          </a:p>
          <a:p>
            <a:r>
              <a:rPr lang="es-CO" dirty="0" smtClean="0">
                <a:latin typeface="Arial" pitchFamily="34" charset="0"/>
                <a:cs typeface="Arial" pitchFamily="34" charset="0"/>
              </a:rPr>
              <a:t>Alerta: Atento, vigilante, dispuesto.</a:t>
            </a:r>
            <a:endParaRPr lang="es-CR" dirty="0" smtClean="0">
              <a:latin typeface="Arial" pitchFamily="34" charset="0"/>
              <a:cs typeface="Arial" pitchFamily="34" charset="0"/>
            </a:endParaRPr>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cf.geekdo-images.com/images/pic398258_m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707088" cy="6492461"/>
          </a:xfrm>
          <a:prstGeom prst="rect">
            <a:avLst/>
          </a:prstGeom>
          <a:noFill/>
          <a:extLst>
            <a:ext uri="{909E8E84-426E-40DD-AFC4-6F175D3DCCD1}">
              <a14:hiddenFill xmlns:a14="http://schemas.microsoft.com/office/drawing/2010/main">
                <a:solidFill>
                  <a:srgbClr val="FFFFFF"/>
                </a:solidFill>
              </a14:hiddenFill>
            </a:ext>
          </a:extLst>
        </p:spPr>
      </p:pic>
      <p:sp>
        <p:nvSpPr>
          <p:cNvPr id="9"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25408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85786" y="714356"/>
            <a:ext cx="7643866" cy="5078313"/>
          </a:xfrm>
          <a:prstGeom prst="rect">
            <a:avLst/>
          </a:prstGeom>
        </p:spPr>
        <p:txBody>
          <a:bodyPr wrap="square">
            <a:spAutoFit/>
          </a:bodyPr>
          <a:lstStyle/>
          <a:p>
            <a:r>
              <a:rPr lang="es-CO" dirty="0" smtClean="0">
                <a:latin typeface="Arial" pitchFamily="34" charset="0"/>
                <a:cs typeface="Arial" pitchFamily="34" charset="0"/>
              </a:rPr>
              <a:t>Alpinista: Montañero, excursionista, escalador, montañés, montañista.</a:t>
            </a:r>
            <a:endParaRPr lang="es-CR" dirty="0" smtClean="0">
              <a:latin typeface="Arial" pitchFamily="34" charset="0"/>
              <a:cs typeface="Arial" pitchFamily="34" charset="0"/>
            </a:endParaRPr>
          </a:p>
          <a:p>
            <a:r>
              <a:rPr lang="es-CO" dirty="0" smtClean="0">
                <a:latin typeface="Arial" pitchFamily="34" charset="0"/>
                <a:cs typeface="Arial" pitchFamily="34" charset="0"/>
              </a:rPr>
              <a:t>Altivo</a:t>
            </a:r>
            <a:endParaRPr lang="es-CR" dirty="0" smtClean="0">
              <a:latin typeface="Arial" pitchFamily="34" charset="0"/>
              <a:cs typeface="Arial" pitchFamily="34" charset="0"/>
            </a:endParaRPr>
          </a:p>
          <a:p>
            <a:r>
              <a:rPr lang="es-CO" dirty="0" smtClean="0">
                <a:latin typeface="Arial" pitchFamily="34" charset="0"/>
                <a:cs typeface="Arial" pitchFamily="34" charset="0"/>
              </a:rPr>
              <a:t>Altruista</a:t>
            </a:r>
            <a:endParaRPr lang="es-CR" dirty="0" smtClean="0">
              <a:latin typeface="Arial" pitchFamily="34" charset="0"/>
              <a:cs typeface="Arial" pitchFamily="34" charset="0"/>
            </a:endParaRPr>
          </a:p>
          <a:p>
            <a:r>
              <a:rPr lang="es-CO" dirty="0" smtClean="0">
                <a:latin typeface="Arial" pitchFamily="34" charset="0"/>
                <a:cs typeface="Arial" pitchFamily="34" charset="0"/>
              </a:rPr>
              <a:t>Ameno: Entretenido, divertido, animado, agradable.</a:t>
            </a:r>
            <a:endParaRPr lang="es-CR" dirty="0" smtClean="0">
              <a:latin typeface="Arial" pitchFamily="34" charset="0"/>
              <a:cs typeface="Arial" pitchFamily="34" charset="0"/>
            </a:endParaRPr>
          </a:p>
          <a:p>
            <a:r>
              <a:rPr lang="es-CO" dirty="0" smtClean="0">
                <a:latin typeface="Arial" pitchFamily="34" charset="0"/>
                <a:cs typeface="Arial" pitchFamily="34" charset="0"/>
              </a:rPr>
              <a:t>Amigo: Compañero.</a:t>
            </a:r>
            <a:endParaRPr lang="es-CR" dirty="0" smtClean="0">
              <a:latin typeface="Arial" pitchFamily="34" charset="0"/>
              <a:cs typeface="Arial" pitchFamily="34" charset="0"/>
            </a:endParaRPr>
          </a:p>
          <a:p>
            <a:r>
              <a:rPr lang="es-CO" dirty="0" smtClean="0">
                <a:latin typeface="Arial" pitchFamily="34" charset="0"/>
                <a:cs typeface="Arial" pitchFamily="34" charset="0"/>
              </a:rPr>
              <a:t>Amigable: Amistoso.</a:t>
            </a:r>
            <a:endParaRPr lang="es-CR" dirty="0" smtClean="0">
              <a:latin typeface="Arial" pitchFamily="34" charset="0"/>
              <a:cs typeface="Arial" pitchFamily="34" charset="0"/>
            </a:endParaRPr>
          </a:p>
          <a:p>
            <a:r>
              <a:rPr lang="es-CO" dirty="0" smtClean="0">
                <a:latin typeface="Arial" pitchFamily="34" charset="0"/>
                <a:cs typeface="Arial" pitchFamily="34" charset="0"/>
              </a:rPr>
              <a:t>Ampuloso</a:t>
            </a:r>
            <a:endParaRPr lang="es-CR" dirty="0" smtClean="0">
              <a:latin typeface="Arial" pitchFamily="34" charset="0"/>
              <a:cs typeface="Arial" pitchFamily="34" charset="0"/>
            </a:endParaRPr>
          </a:p>
          <a:p>
            <a:r>
              <a:rPr lang="es-CO" dirty="0" smtClean="0">
                <a:latin typeface="Arial" pitchFamily="34" charset="0"/>
                <a:cs typeface="Arial" pitchFamily="34" charset="0"/>
              </a:rPr>
              <a:t>Animado: Divertido.</a:t>
            </a:r>
            <a:endParaRPr lang="es-CR" dirty="0" smtClean="0">
              <a:latin typeface="Arial" pitchFamily="34" charset="0"/>
              <a:cs typeface="Arial" pitchFamily="34" charset="0"/>
            </a:endParaRPr>
          </a:p>
          <a:p>
            <a:r>
              <a:rPr lang="es-CO" dirty="0" smtClean="0">
                <a:latin typeface="Arial" pitchFamily="34" charset="0"/>
                <a:cs typeface="Arial" pitchFamily="34" charset="0"/>
              </a:rPr>
              <a:t>Ansioso</a:t>
            </a:r>
            <a:endParaRPr lang="es-CR" dirty="0" smtClean="0">
              <a:latin typeface="Arial" pitchFamily="34" charset="0"/>
              <a:cs typeface="Arial" pitchFamily="34" charset="0"/>
            </a:endParaRPr>
          </a:p>
          <a:p>
            <a:r>
              <a:rPr lang="es-CO" dirty="0" smtClean="0">
                <a:latin typeface="Arial" pitchFamily="34" charset="0"/>
                <a:cs typeface="Arial" pitchFamily="34" charset="0"/>
              </a:rPr>
              <a:t>Apacible: Tranquilo, benévolo, dócil.</a:t>
            </a:r>
            <a:endParaRPr lang="es-CR" dirty="0" smtClean="0">
              <a:latin typeface="Arial" pitchFamily="34" charset="0"/>
              <a:cs typeface="Arial" pitchFamily="34" charset="0"/>
            </a:endParaRPr>
          </a:p>
          <a:p>
            <a:r>
              <a:rPr lang="es-CO" dirty="0" smtClean="0">
                <a:latin typeface="Arial" pitchFamily="34" charset="0"/>
                <a:cs typeface="Arial" pitchFamily="34" charset="0"/>
              </a:rPr>
              <a:t>Aparcero: Compañero.</a:t>
            </a:r>
            <a:endParaRPr lang="es-CR" dirty="0" smtClean="0">
              <a:latin typeface="Arial" pitchFamily="34" charset="0"/>
              <a:cs typeface="Arial" pitchFamily="34" charset="0"/>
            </a:endParaRPr>
          </a:p>
          <a:p>
            <a:r>
              <a:rPr lang="es-CO" dirty="0" smtClean="0">
                <a:latin typeface="Arial" pitchFamily="34" charset="0"/>
                <a:cs typeface="Arial" pitchFamily="34" charset="0"/>
              </a:rPr>
              <a:t>Apasionado: Vehemente.</a:t>
            </a:r>
            <a:endParaRPr lang="es-CR" dirty="0" smtClean="0">
              <a:latin typeface="Arial" pitchFamily="34" charset="0"/>
              <a:cs typeface="Arial" pitchFamily="34" charset="0"/>
            </a:endParaRPr>
          </a:p>
          <a:p>
            <a:r>
              <a:rPr lang="es-CO" dirty="0" smtClean="0">
                <a:latin typeface="Arial" pitchFamily="34" charset="0"/>
                <a:cs typeface="Arial" pitchFamily="34" charset="0"/>
              </a:rPr>
              <a:t>Aplicado: Estudioso, diligente, laborioso, constante, tesonero.</a:t>
            </a:r>
            <a:endParaRPr lang="es-CR" dirty="0" smtClean="0">
              <a:latin typeface="Arial" pitchFamily="34" charset="0"/>
              <a:cs typeface="Arial" pitchFamily="34" charset="0"/>
            </a:endParaRPr>
          </a:p>
          <a:p>
            <a:r>
              <a:rPr lang="es-CO" dirty="0" smtClean="0">
                <a:latin typeface="Arial" pitchFamily="34" charset="0"/>
                <a:cs typeface="Arial" pitchFamily="34" charset="0"/>
              </a:rPr>
              <a:t>Aplomado: Mesurado, sereno, calmado.</a:t>
            </a:r>
            <a:endParaRPr lang="es-CR" dirty="0" smtClean="0">
              <a:latin typeface="Arial" pitchFamily="34" charset="0"/>
              <a:cs typeface="Arial" pitchFamily="34" charset="0"/>
            </a:endParaRPr>
          </a:p>
          <a:p>
            <a:r>
              <a:rPr lang="es-CO" dirty="0" smtClean="0">
                <a:latin typeface="Arial" pitchFamily="34" charset="0"/>
                <a:cs typeface="Arial" pitchFamily="34" charset="0"/>
              </a:rPr>
              <a:t>Arisco: Bravío, indócil, indómito.</a:t>
            </a:r>
            <a:endParaRPr lang="es-CR" dirty="0" smtClean="0">
              <a:latin typeface="Arial" pitchFamily="34" charset="0"/>
              <a:cs typeface="Arial" pitchFamily="34" charset="0"/>
            </a:endParaRPr>
          </a:p>
          <a:p>
            <a:r>
              <a:rPr lang="es-CO" dirty="0" smtClean="0">
                <a:latin typeface="Arial" pitchFamily="34" charset="0"/>
                <a:cs typeface="Arial" pitchFamily="34" charset="0"/>
              </a:rPr>
              <a:t>Armonioso</a:t>
            </a:r>
            <a:endParaRPr lang="es-CR" dirty="0" smtClean="0">
              <a:latin typeface="Arial" pitchFamily="34" charset="0"/>
              <a:cs typeface="Arial" pitchFamily="34" charset="0"/>
            </a:endParaRPr>
          </a:p>
          <a:p>
            <a:r>
              <a:rPr lang="es-CO" dirty="0" smtClean="0">
                <a:latin typeface="Arial" pitchFamily="34" charset="0"/>
                <a:cs typeface="Arial" pitchFamily="34" charset="0"/>
              </a:rPr>
              <a:t>Arriesgado: Osado, temerario, intrépido, decidido.</a:t>
            </a:r>
            <a:endParaRPr lang="es-CR" dirty="0" smtClean="0">
              <a:latin typeface="Arial" pitchFamily="34" charset="0"/>
              <a:cs typeface="Arial" pitchFamily="34" charset="0"/>
            </a:endParaRPr>
          </a:p>
          <a:p>
            <a:r>
              <a:rPr lang="es-CO" dirty="0" smtClean="0">
                <a:latin typeface="Arial" pitchFamily="34" charset="0"/>
                <a:cs typeface="Arial" pitchFamily="34" charset="0"/>
              </a:rPr>
              <a:t>Artesano</a:t>
            </a:r>
            <a:endParaRPr lang="es-CR" dirty="0" smtClean="0">
              <a:latin typeface="Arial" pitchFamily="34" charset="0"/>
              <a:cs typeface="Arial" pitchFamily="34" charset="0"/>
            </a:endParaRPr>
          </a:p>
        </p:txBody>
      </p:sp>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14348" y="500042"/>
            <a:ext cx="7643866" cy="5355312"/>
          </a:xfrm>
          <a:prstGeom prst="rect">
            <a:avLst/>
          </a:prstGeom>
        </p:spPr>
        <p:txBody>
          <a:bodyPr wrap="square">
            <a:spAutoFit/>
          </a:bodyPr>
          <a:lstStyle/>
          <a:p>
            <a:r>
              <a:rPr lang="es-CO" dirty="0" smtClean="0"/>
              <a:t>Artista</a:t>
            </a:r>
            <a:endParaRPr lang="es-CR" dirty="0" smtClean="0"/>
          </a:p>
          <a:p>
            <a:r>
              <a:rPr lang="es-CO" dirty="0" smtClean="0"/>
              <a:t>Astuto: Pícaro, sagaz, habilidoso.</a:t>
            </a:r>
            <a:endParaRPr lang="es-CR" dirty="0" smtClean="0"/>
          </a:p>
          <a:p>
            <a:r>
              <a:rPr lang="es-CO" dirty="0" smtClean="0"/>
              <a:t>Atento: Afable, cortés, amable, cariñoso, considerado, servicial, educado.</a:t>
            </a:r>
            <a:endParaRPr lang="es-CR" dirty="0" smtClean="0"/>
          </a:p>
          <a:p>
            <a:r>
              <a:rPr lang="es-CO" dirty="0" smtClean="0"/>
              <a:t>Atleta: Deportista, gimnasta, acróbata.</a:t>
            </a:r>
            <a:endParaRPr lang="es-CR" dirty="0" smtClean="0"/>
          </a:p>
          <a:p>
            <a:r>
              <a:rPr lang="es-CO" dirty="0" smtClean="0"/>
              <a:t>Atlético: Vigoroso, robusto.</a:t>
            </a:r>
            <a:endParaRPr lang="es-CR" dirty="0" smtClean="0"/>
          </a:p>
          <a:p>
            <a:r>
              <a:rPr lang="es-CO" dirty="0" smtClean="0"/>
              <a:t>Audaz: Atrevido, osado.</a:t>
            </a:r>
            <a:endParaRPr lang="es-CR" dirty="0" smtClean="0"/>
          </a:p>
          <a:p>
            <a:r>
              <a:rPr lang="es-CO" dirty="0" smtClean="0"/>
              <a:t>Austero: Sobrio, moderado.</a:t>
            </a:r>
            <a:endParaRPr lang="es-CR" dirty="0" smtClean="0"/>
          </a:p>
          <a:p>
            <a:r>
              <a:rPr lang="es-CO" dirty="0" smtClean="0"/>
              <a:t>Auténtico</a:t>
            </a:r>
            <a:endParaRPr lang="es-CR" dirty="0" smtClean="0"/>
          </a:p>
          <a:p>
            <a:r>
              <a:rPr lang="es-CO" dirty="0" smtClean="0"/>
              <a:t>Autónomo</a:t>
            </a:r>
            <a:endParaRPr lang="es-CR" dirty="0" smtClean="0"/>
          </a:p>
          <a:p>
            <a:r>
              <a:rPr lang="es-CO" dirty="0" smtClean="0"/>
              <a:t>Aventurero: Arriesgado, explorador, expedicionario.</a:t>
            </a:r>
            <a:endParaRPr lang="es-CR" dirty="0" smtClean="0"/>
          </a:p>
          <a:p>
            <a:r>
              <a:rPr lang="es-CO" dirty="0" smtClean="0"/>
              <a:t>Avezado: Curtido, diestro, </a:t>
            </a:r>
            <a:r>
              <a:rPr lang="es-CO" dirty="0" err="1" smtClean="0"/>
              <a:t>experiente</a:t>
            </a:r>
            <a:r>
              <a:rPr lang="es-CO" dirty="0" smtClean="0"/>
              <a:t>.</a:t>
            </a:r>
            <a:endParaRPr lang="es-CR" dirty="0" smtClean="0"/>
          </a:p>
          <a:p>
            <a:r>
              <a:rPr lang="es-CO" dirty="0" smtClean="0"/>
              <a:t>Avispado: Sagaz, astuto, previsor.</a:t>
            </a:r>
            <a:endParaRPr lang="es-CR" dirty="0" smtClean="0"/>
          </a:p>
          <a:p>
            <a:r>
              <a:rPr lang="es-CO" dirty="0" smtClean="0"/>
              <a:t>Avizor: Vigilante, atento, alerta, acechante, explorador.</a:t>
            </a:r>
            <a:endParaRPr lang="es-CR" dirty="0" smtClean="0"/>
          </a:p>
          <a:p>
            <a:r>
              <a:rPr lang="es-CO" dirty="0" smtClean="0"/>
              <a:t>Bailarín</a:t>
            </a:r>
            <a:endParaRPr lang="es-CR" dirty="0" smtClean="0"/>
          </a:p>
          <a:p>
            <a:r>
              <a:rPr lang="es-CO" dirty="0" smtClean="0"/>
              <a:t>Baquiano: Guía, experto.</a:t>
            </a:r>
            <a:endParaRPr lang="es-CR" dirty="0" smtClean="0"/>
          </a:p>
          <a:p>
            <a:r>
              <a:rPr lang="es-CO" dirty="0" smtClean="0"/>
              <a:t>Benévolo: Magnánimo, cariñoso, benigno, compasivo.</a:t>
            </a:r>
            <a:endParaRPr lang="es-CR" dirty="0" smtClean="0"/>
          </a:p>
          <a:p>
            <a:r>
              <a:rPr lang="es-CO" dirty="0" smtClean="0"/>
              <a:t>Bienaventurado: Venturoso, feliz, dichoso, afortunado.</a:t>
            </a:r>
            <a:endParaRPr lang="es-CR" dirty="0" smtClean="0"/>
          </a:p>
          <a:p>
            <a:r>
              <a:rPr lang="es-CO" dirty="0" smtClean="0"/>
              <a:t>Bienhechor: Defensor, filántropo.</a:t>
            </a:r>
            <a:endParaRPr lang="es-CR" dirty="0" smtClean="0"/>
          </a:p>
          <a:p>
            <a:r>
              <a:rPr lang="es-CO" dirty="0" smtClean="0"/>
              <a:t>Bochinchero: Estrepitoso, alborotador.</a:t>
            </a:r>
            <a:endParaRPr lang="es-ES" dirty="0"/>
          </a:p>
        </p:txBody>
      </p:sp>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357290" y="1071546"/>
            <a:ext cx="4572000" cy="3139321"/>
          </a:xfrm>
          <a:prstGeom prst="rect">
            <a:avLst/>
          </a:prstGeom>
        </p:spPr>
        <p:txBody>
          <a:bodyPr>
            <a:spAutoFit/>
          </a:bodyPr>
          <a:lstStyle/>
          <a:p>
            <a:r>
              <a:rPr lang="es-ES" b="1" dirty="0" smtClean="0"/>
              <a:t>OR TAN CHIVIRI</a:t>
            </a:r>
            <a:endParaRPr lang="es-CR" dirty="0" smtClean="0"/>
          </a:p>
          <a:p>
            <a:r>
              <a:rPr lang="es-ES" b="1" dirty="0" smtClean="0"/>
              <a:t> </a:t>
            </a:r>
            <a:endParaRPr lang="es-CR" dirty="0" smtClean="0"/>
          </a:p>
          <a:p>
            <a:r>
              <a:rPr lang="es-ES" b="1" dirty="0" err="1" smtClean="0"/>
              <a:t>Or</a:t>
            </a:r>
            <a:r>
              <a:rPr lang="es-ES" b="1" dirty="0" smtClean="0"/>
              <a:t>  tan  </a:t>
            </a:r>
            <a:r>
              <a:rPr lang="es-ES" b="1" dirty="0" err="1" smtClean="0"/>
              <a:t>chiviri</a:t>
            </a:r>
            <a:endParaRPr lang="es-CR" dirty="0" smtClean="0"/>
          </a:p>
          <a:p>
            <a:r>
              <a:rPr lang="es-ES" b="1" dirty="0" err="1" smtClean="0"/>
              <a:t>Or</a:t>
            </a:r>
            <a:r>
              <a:rPr lang="es-ES" b="1" dirty="0" smtClean="0"/>
              <a:t> tan  </a:t>
            </a:r>
            <a:r>
              <a:rPr lang="es-ES" b="1" dirty="0" err="1" smtClean="0"/>
              <a:t>chiviri</a:t>
            </a:r>
            <a:endParaRPr lang="es-CR" dirty="0" smtClean="0"/>
          </a:p>
          <a:p>
            <a:r>
              <a:rPr lang="es-ES" b="1" dirty="0" smtClean="0"/>
              <a:t>El </a:t>
            </a:r>
            <a:r>
              <a:rPr lang="es-ES" b="1" dirty="0" err="1" smtClean="0"/>
              <a:t>jauca</a:t>
            </a:r>
            <a:r>
              <a:rPr lang="es-ES" b="1" dirty="0" smtClean="0"/>
              <a:t> de la </a:t>
            </a:r>
            <a:r>
              <a:rPr lang="es-ES" b="1" dirty="0" err="1" smtClean="0"/>
              <a:t>markiski</a:t>
            </a:r>
            <a:endParaRPr lang="es-CR" dirty="0" smtClean="0"/>
          </a:p>
          <a:p>
            <a:r>
              <a:rPr lang="es-ES" b="1" dirty="0" err="1" smtClean="0"/>
              <a:t>Or</a:t>
            </a:r>
            <a:r>
              <a:rPr lang="es-ES" b="1" dirty="0" smtClean="0"/>
              <a:t> tan </a:t>
            </a:r>
            <a:r>
              <a:rPr lang="es-ES" b="1" dirty="0" err="1" smtClean="0"/>
              <a:t>chiviri</a:t>
            </a:r>
            <a:r>
              <a:rPr lang="es-ES" b="1" dirty="0" smtClean="0"/>
              <a:t> </a:t>
            </a:r>
            <a:r>
              <a:rPr lang="es-ES" b="1" dirty="0" err="1" smtClean="0"/>
              <a:t>maluu</a:t>
            </a:r>
            <a:endParaRPr lang="es-CR" dirty="0" smtClean="0"/>
          </a:p>
          <a:p>
            <a:r>
              <a:rPr lang="es-ES" b="1" dirty="0" err="1" smtClean="0"/>
              <a:t>macafuchi</a:t>
            </a:r>
            <a:r>
              <a:rPr lang="es-ES" b="1" dirty="0" smtClean="0"/>
              <a:t>  </a:t>
            </a:r>
            <a:r>
              <a:rPr lang="es-ES" b="1" dirty="0" err="1" smtClean="0"/>
              <a:t>fucacachi</a:t>
            </a:r>
            <a:endParaRPr lang="es-CR" dirty="0" smtClean="0"/>
          </a:p>
          <a:p>
            <a:r>
              <a:rPr lang="es-ES" b="1" dirty="0" err="1" smtClean="0"/>
              <a:t>Fucachi</a:t>
            </a:r>
            <a:r>
              <a:rPr lang="es-ES" b="1" dirty="0" smtClean="0"/>
              <a:t>  </a:t>
            </a:r>
            <a:r>
              <a:rPr lang="es-ES" b="1" dirty="0" err="1" smtClean="0"/>
              <a:t>virimacau</a:t>
            </a:r>
            <a:endParaRPr lang="es-CR" dirty="0" smtClean="0"/>
          </a:p>
          <a:p>
            <a:r>
              <a:rPr lang="es-ES" b="1" dirty="0" err="1" smtClean="0"/>
              <a:t>macafuchi</a:t>
            </a:r>
            <a:r>
              <a:rPr lang="es-ES" b="1" dirty="0" smtClean="0"/>
              <a:t> </a:t>
            </a:r>
            <a:r>
              <a:rPr lang="es-ES" b="1" dirty="0" err="1" smtClean="0"/>
              <a:t>fucacachi</a:t>
            </a:r>
            <a:endParaRPr lang="es-CR" dirty="0" smtClean="0"/>
          </a:p>
          <a:p>
            <a:r>
              <a:rPr lang="es-ES" b="1" dirty="0" err="1" smtClean="0"/>
              <a:t>fucacachi</a:t>
            </a:r>
            <a:r>
              <a:rPr lang="es-ES" b="1" dirty="0" smtClean="0"/>
              <a:t> </a:t>
            </a:r>
            <a:r>
              <a:rPr lang="es-ES" b="1" dirty="0" err="1" smtClean="0"/>
              <a:t>virimacau</a:t>
            </a:r>
            <a:endParaRPr lang="es-CR" dirty="0" smtClean="0"/>
          </a:p>
          <a:p>
            <a:r>
              <a:rPr lang="es-ES" b="1" dirty="0" err="1" smtClean="0"/>
              <a:t>jao</a:t>
            </a:r>
            <a:r>
              <a:rPr lang="es-ES" b="1" dirty="0" smtClean="0"/>
              <a:t>  </a:t>
            </a:r>
            <a:r>
              <a:rPr lang="es-ES" b="1" dirty="0" err="1" smtClean="0"/>
              <a:t>jao</a:t>
            </a:r>
            <a:r>
              <a:rPr lang="es-ES" b="1" dirty="0" smtClean="0"/>
              <a:t> </a:t>
            </a:r>
            <a:r>
              <a:rPr lang="es-ES" b="1" dirty="0" err="1" smtClean="0"/>
              <a:t>jao</a:t>
            </a:r>
            <a:r>
              <a:rPr lang="es-ES" b="1" dirty="0" smtClean="0"/>
              <a:t> </a:t>
            </a:r>
            <a:endParaRPr lang="es-CR" dirty="0" smtClean="0"/>
          </a:p>
        </p:txBody>
      </p:sp>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28662" y="571480"/>
            <a:ext cx="6715172" cy="5909310"/>
          </a:xfrm>
          <a:prstGeom prst="rect">
            <a:avLst/>
          </a:prstGeom>
        </p:spPr>
        <p:txBody>
          <a:bodyPr wrap="square">
            <a:spAutoFit/>
          </a:bodyPr>
          <a:lstStyle/>
          <a:p>
            <a:r>
              <a:rPr lang="es-ES" b="1" dirty="0" smtClean="0"/>
              <a:t>somos los indios guerreros de la tribu del </a:t>
            </a:r>
            <a:r>
              <a:rPr lang="es-ES" b="1" dirty="0" err="1" smtClean="0"/>
              <a:t>kinjon</a:t>
            </a:r>
            <a:endParaRPr lang="es-CR" dirty="0" smtClean="0"/>
          </a:p>
          <a:p>
            <a:r>
              <a:rPr lang="es-ES" b="1" dirty="0" smtClean="0"/>
              <a:t>venimos con nuestros trajes para dar la gran función</a:t>
            </a:r>
            <a:endParaRPr lang="es-CR" dirty="0" smtClean="0"/>
          </a:p>
          <a:p>
            <a:r>
              <a:rPr lang="es-ES" b="1" dirty="0" smtClean="0"/>
              <a:t> </a:t>
            </a:r>
            <a:endParaRPr lang="es-CR" dirty="0" smtClean="0"/>
          </a:p>
          <a:p>
            <a:r>
              <a:rPr lang="es-ES" b="1" dirty="0" err="1" smtClean="0"/>
              <a:t>Or</a:t>
            </a:r>
            <a:r>
              <a:rPr lang="es-ES" b="1" dirty="0" smtClean="0"/>
              <a:t>  tan  </a:t>
            </a:r>
            <a:r>
              <a:rPr lang="es-ES" b="1" dirty="0" err="1" smtClean="0"/>
              <a:t>chiviri</a:t>
            </a:r>
            <a:endParaRPr lang="es-CR" dirty="0" smtClean="0"/>
          </a:p>
          <a:p>
            <a:r>
              <a:rPr lang="es-ES" b="1" dirty="0" err="1" smtClean="0"/>
              <a:t>Or</a:t>
            </a:r>
            <a:r>
              <a:rPr lang="es-ES" b="1" dirty="0" smtClean="0"/>
              <a:t> tan  </a:t>
            </a:r>
            <a:r>
              <a:rPr lang="es-ES" b="1" dirty="0" err="1" smtClean="0"/>
              <a:t>chiviri</a:t>
            </a:r>
            <a:endParaRPr lang="es-CR" dirty="0" smtClean="0"/>
          </a:p>
          <a:p>
            <a:r>
              <a:rPr lang="es-ES" b="1" dirty="0" smtClean="0"/>
              <a:t>El </a:t>
            </a:r>
            <a:r>
              <a:rPr lang="es-ES" b="1" dirty="0" err="1" smtClean="0"/>
              <a:t>jauca</a:t>
            </a:r>
            <a:r>
              <a:rPr lang="es-ES" b="1" dirty="0" smtClean="0"/>
              <a:t> de la </a:t>
            </a:r>
            <a:r>
              <a:rPr lang="es-ES" b="1" dirty="0" err="1" smtClean="0"/>
              <a:t>markiski</a:t>
            </a:r>
            <a:endParaRPr lang="es-CR" dirty="0" smtClean="0"/>
          </a:p>
          <a:p>
            <a:r>
              <a:rPr lang="es-ES" b="1" dirty="0" err="1" smtClean="0"/>
              <a:t>Or</a:t>
            </a:r>
            <a:r>
              <a:rPr lang="es-ES" b="1" dirty="0" smtClean="0"/>
              <a:t> tan </a:t>
            </a:r>
            <a:r>
              <a:rPr lang="es-ES" b="1" dirty="0" err="1" smtClean="0"/>
              <a:t>chiviri</a:t>
            </a:r>
            <a:r>
              <a:rPr lang="es-ES" b="1" dirty="0" smtClean="0"/>
              <a:t> </a:t>
            </a:r>
            <a:r>
              <a:rPr lang="es-ES" b="1" dirty="0" err="1" smtClean="0"/>
              <a:t>maluu</a:t>
            </a:r>
            <a:endParaRPr lang="es-CR" dirty="0" smtClean="0"/>
          </a:p>
          <a:p>
            <a:r>
              <a:rPr lang="es-ES" b="1" dirty="0" err="1" smtClean="0"/>
              <a:t>macafuchi</a:t>
            </a:r>
            <a:r>
              <a:rPr lang="es-ES" b="1" dirty="0" smtClean="0"/>
              <a:t>  </a:t>
            </a:r>
            <a:r>
              <a:rPr lang="es-ES" b="1" dirty="0" err="1" smtClean="0"/>
              <a:t>fucacachi</a:t>
            </a:r>
            <a:endParaRPr lang="es-CR" dirty="0" smtClean="0"/>
          </a:p>
          <a:p>
            <a:r>
              <a:rPr lang="es-ES" b="1" dirty="0" err="1" smtClean="0"/>
              <a:t>Fucachi</a:t>
            </a:r>
            <a:r>
              <a:rPr lang="es-ES" b="1" dirty="0" smtClean="0"/>
              <a:t>  </a:t>
            </a:r>
            <a:r>
              <a:rPr lang="es-ES" b="1" dirty="0" err="1" smtClean="0"/>
              <a:t>virimacau</a:t>
            </a:r>
            <a:endParaRPr lang="es-CR" dirty="0" smtClean="0"/>
          </a:p>
          <a:p>
            <a:r>
              <a:rPr lang="es-ES" b="1" dirty="0" err="1" smtClean="0"/>
              <a:t>macafuchi</a:t>
            </a:r>
            <a:r>
              <a:rPr lang="es-ES" b="1" dirty="0" smtClean="0"/>
              <a:t> </a:t>
            </a:r>
            <a:r>
              <a:rPr lang="es-ES" b="1" dirty="0" err="1" smtClean="0"/>
              <a:t>fucacachi</a:t>
            </a:r>
            <a:endParaRPr lang="es-CR" dirty="0" smtClean="0"/>
          </a:p>
          <a:p>
            <a:r>
              <a:rPr lang="es-ES" b="1" dirty="0" err="1" smtClean="0"/>
              <a:t>fucacachi</a:t>
            </a:r>
            <a:r>
              <a:rPr lang="es-ES" b="1" dirty="0" smtClean="0"/>
              <a:t> </a:t>
            </a:r>
            <a:r>
              <a:rPr lang="es-ES" b="1" dirty="0" err="1" smtClean="0"/>
              <a:t>virimacau</a:t>
            </a:r>
            <a:endParaRPr lang="es-CR" dirty="0" smtClean="0"/>
          </a:p>
          <a:p>
            <a:r>
              <a:rPr lang="es-ES" b="1" dirty="0" err="1" smtClean="0"/>
              <a:t>jao</a:t>
            </a:r>
            <a:r>
              <a:rPr lang="es-ES" b="1" dirty="0" smtClean="0"/>
              <a:t>  </a:t>
            </a:r>
            <a:r>
              <a:rPr lang="es-ES" b="1" dirty="0" err="1" smtClean="0"/>
              <a:t>jao</a:t>
            </a:r>
            <a:r>
              <a:rPr lang="es-ES" b="1" dirty="0" smtClean="0"/>
              <a:t> </a:t>
            </a:r>
            <a:r>
              <a:rPr lang="es-ES" b="1" dirty="0" err="1" smtClean="0"/>
              <a:t>jao</a:t>
            </a:r>
            <a:r>
              <a:rPr lang="es-ES" b="1" dirty="0" smtClean="0"/>
              <a:t> </a:t>
            </a:r>
            <a:endParaRPr lang="es-CR" dirty="0" smtClean="0"/>
          </a:p>
          <a:p>
            <a:r>
              <a:rPr lang="es-ES" b="1" dirty="0" smtClean="0"/>
              <a:t> </a:t>
            </a:r>
            <a:endParaRPr lang="es-CR" dirty="0" smtClean="0"/>
          </a:p>
          <a:p>
            <a:r>
              <a:rPr lang="es-ES" b="1" dirty="0" smtClean="0"/>
              <a:t>yo soy el gran jefe y llevo puesto mi </a:t>
            </a:r>
            <a:r>
              <a:rPr lang="es-ES" b="1" dirty="0" err="1" smtClean="0"/>
              <a:t>carcag</a:t>
            </a:r>
            <a:endParaRPr lang="es-CR" dirty="0" smtClean="0"/>
          </a:p>
          <a:p>
            <a:r>
              <a:rPr lang="es-ES" b="1" dirty="0" smtClean="0"/>
              <a:t>la flecha que lanzo al viento  ni  con lupa encontraras</a:t>
            </a:r>
            <a:endParaRPr lang="es-CR" dirty="0" smtClean="0"/>
          </a:p>
          <a:p>
            <a:r>
              <a:rPr lang="es-ES" b="1" dirty="0" err="1" smtClean="0"/>
              <a:t>Or</a:t>
            </a:r>
            <a:r>
              <a:rPr lang="es-ES" b="1" dirty="0" smtClean="0"/>
              <a:t>  tan  </a:t>
            </a:r>
            <a:r>
              <a:rPr lang="es-ES" b="1" dirty="0" err="1" smtClean="0"/>
              <a:t>chiviri</a:t>
            </a:r>
            <a:endParaRPr lang="es-CR" dirty="0" smtClean="0"/>
          </a:p>
          <a:p>
            <a:r>
              <a:rPr lang="es-ES" b="1" dirty="0" smtClean="0"/>
              <a:t> </a:t>
            </a:r>
            <a:endParaRPr lang="es-CR" dirty="0" smtClean="0"/>
          </a:p>
          <a:p>
            <a:r>
              <a:rPr lang="es-ES" b="1" dirty="0" smtClean="0"/>
              <a:t> </a:t>
            </a:r>
            <a:endParaRPr lang="es-CR" dirty="0" smtClean="0"/>
          </a:p>
          <a:p>
            <a:r>
              <a:rPr lang="es-ES" b="1" dirty="0" smtClean="0"/>
              <a:t>yo soy el gran hechicero y mando mas que tu</a:t>
            </a:r>
            <a:endParaRPr lang="es-CR" dirty="0" smtClean="0"/>
          </a:p>
          <a:p>
            <a:r>
              <a:rPr lang="es-ES" b="1" dirty="0" smtClean="0"/>
              <a:t>y a todos yo les asusto con el </a:t>
            </a:r>
            <a:r>
              <a:rPr lang="es-ES" b="1" dirty="0" err="1" smtClean="0"/>
              <a:t>ula</a:t>
            </a:r>
            <a:r>
              <a:rPr lang="es-ES" b="1" dirty="0" smtClean="0"/>
              <a:t> </a:t>
            </a:r>
            <a:r>
              <a:rPr lang="es-ES" b="1" dirty="0" err="1" smtClean="0"/>
              <a:t>ula</a:t>
            </a:r>
            <a:r>
              <a:rPr lang="es-ES" b="1" dirty="0" smtClean="0"/>
              <a:t> </a:t>
            </a:r>
            <a:r>
              <a:rPr lang="es-ES" b="1" dirty="0" err="1" smtClean="0"/>
              <a:t>uu</a:t>
            </a:r>
            <a:endParaRPr lang="es-CR" dirty="0" smtClean="0"/>
          </a:p>
          <a:p>
            <a:r>
              <a:rPr lang="es-ES" b="1" dirty="0" err="1" smtClean="0"/>
              <a:t>Or</a:t>
            </a:r>
            <a:r>
              <a:rPr lang="es-ES" b="1" dirty="0" smtClean="0"/>
              <a:t>  tan  </a:t>
            </a:r>
            <a:r>
              <a:rPr lang="es-ES" b="1" dirty="0" err="1" smtClean="0"/>
              <a:t>chiviri</a:t>
            </a:r>
            <a:endParaRPr lang="es-CR" dirty="0" smtClean="0"/>
          </a:p>
        </p:txBody>
      </p:sp>
      <p:sp>
        <p:nvSpPr>
          <p:cNvPr id="6" name="5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476672"/>
            <a:ext cx="5510986" cy="5539978"/>
          </a:xfrm>
          <a:prstGeom prst="rect">
            <a:avLst/>
          </a:prstGeom>
          <a:noFill/>
        </p:spPr>
        <p:txBody>
          <a:bodyPr wrap="square" rtlCol="0">
            <a:spAutoFit/>
          </a:bodyPr>
          <a:lstStyle/>
          <a:p>
            <a:pPr algn="ctr"/>
            <a:r>
              <a:rPr lang="es-ES" sz="1600" b="1" dirty="0" smtClean="0">
                <a:solidFill>
                  <a:srgbClr val="002060"/>
                </a:solidFill>
                <a:latin typeface="Arial" panose="020B0604020202020204" pitchFamily="34" charset="0"/>
                <a:cs typeface="Arial" panose="020B0604020202020204" pitchFamily="34" charset="0"/>
              </a:rPr>
              <a:t>EL TÓTEM DE LA MANADA	DE LABATOS Y LOBEZNAS</a:t>
            </a:r>
          </a:p>
          <a:p>
            <a:pPr algn="ctr"/>
            <a:r>
              <a:rPr lang="es-CR" sz="1600" b="1" dirty="0" smtClean="0">
                <a:solidFill>
                  <a:srgbClr val="002060"/>
                </a:solidFill>
                <a:latin typeface="Arial" panose="020B0604020202020204" pitchFamily="34" charset="0"/>
                <a:cs typeface="Arial" panose="020B0604020202020204" pitchFamily="34" charset="0"/>
              </a:rPr>
              <a:t/>
            </a:r>
            <a:br>
              <a:rPr lang="es-CR" sz="1600" b="1" dirty="0" smtClean="0">
                <a:solidFill>
                  <a:srgbClr val="002060"/>
                </a:solidFill>
                <a:latin typeface="Arial" panose="020B0604020202020204" pitchFamily="34" charset="0"/>
                <a:cs typeface="Arial" panose="020B0604020202020204" pitchFamily="34" charset="0"/>
              </a:rPr>
            </a:br>
            <a:r>
              <a:rPr lang="es-ES" dirty="0" smtClean="0"/>
              <a:t>  “ Cada Manada deberá tener un </a:t>
            </a:r>
            <a:r>
              <a:rPr lang="es-ES" dirty="0" err="1" smtClean="0"/>
              <a:t>Totem</a:t>
            </a:r>
            <a:r>
              <a:rPr lang="es-ES" dirty="0" smtClean="0"/>
              <a:t>. La palabra </a:t>
            </a:r>
            <a:r>
              <a:rPr lang="es-ES" dirty="0" err="1" smtClean="0"/>
              <a:t>Totem</a:t>
            </a:r>
            <a:r>
              <a:rPr lang="es-ES" dirty="0" smtClean="0"/>
              <a:t> es de origen indio y representa el escudo de la familia que lo usa..” B.P.</a:t>
            </a:r>
          </a:p>
          <a:p>
            <a:r>
              <a:rPr lang="es-CR" dirty="0" smtClean="0"/>
              <a:t/>
            </a:r>
            <a:br>
              <a:rPr lang="es-CR" dirty="0" smtClean="0"/>
            </a:br>
            <a:r>
              <a:rPr lang="es-ES" dirty="0" smtClean="0"/>
              <a:t>  “ La Manada tiene derecho a poseer un </a:t>
            </a:r>
            <a:r>
              <a:rPr lang="es-ES" dirty="0" err="1" smtClean="0"/>
              <a:t>Totem</a:t>
            </a:r>
            <a:r>
              <a:rPr lang="es-ES" dirty="0" smtClean="0"/>
              <a:t>, Se agrega un listón (cinta) al </a:t>
            </a:r>
            <a:r>
              <a:rPr lang="es-ES" dirty="0" err="1" smtClean="0"/>
              <a:t>Totem</a:t>
            </a:r>
            <a:r>
              <a:rPr lang="es-ES" dirty="0" smtClean="0"/>
              <a:t> cada vez que un Lobato obtiene una Especialidad; el listón (la cinta) será del color de la materia a que pertenezca la especialidad ganada.  </a:t>
            </a:r>
          </a:p>
          <a:p>
            <a:endParaRPr lang="es-ES" dirty="0" smtClean="0"/>
          </a:p>
          <a:p>
            <a:r>
              <a:rPr lang="es-ES" dirty="0" smtClean="0"/>
              <a:t>El nombre del que la obtiene se escribe en una etiqueta adherida al listón  (cinta) .</a:t>
            </a:r>
          </a:p>
          <a:p>
            <a:endParaRPr lang="es-ES" dirty="0" smtClean="0"/>
          </a:p>
          <a:p>
            <a:r>
              <a:rPr lang="es-ES" dirty="0" smtClean="0"/>
              <a:t> Al final de un año se Juntarán todos los listones (cintas) obtenidos durante el año y se pasarán por el centro, de un anillo que lleve la flecha, para separarlos de los ganados en años anteriores, y de los que se ganen en años siguientes. “ B.P.</a:t>
            </a:r>
            <a:endParaRPr lang="es-ES" dirty="0"/>
          </a:p>
        </p:txBody>
      </p:sp>
      <p:sp>
        <p:nvSpPr>
          <p:cNvPr id="5" name="4 Rectángulo"/>
          <p:cNvSpPr/>
          <p:nvPr/>
        </p:nvSpPr>
        <p:spPr>
          <a:xfrm>
            <a:off x="395536" y="332656"/>
            <a:ext cx="8496944"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https://fbcdn-sphotos-a-a.akamaihd.net/hphotos-ak-xfp1/v/t1.0-9/10245313_396578603814786_5903727011102717880_n.jpg?oh=21e2bf7f8d8f9467726ba18a5d4818f4&amp;oe=5546E64E&amp;__gda__=1425957319_1a42b31865d2c3da2fc5d622d7306cbf"/>
          <p:cNvPicPr>
            <a:picLocks noChangeAspect="1" noChangeArrowheads="1"/>
          </p:cNvPicPr>
          <p:nvPr/>
        </p:nvPicPr>
        <p:blipFill>
          <a:blip r:embed="rId2" cstate="print"/>
          <a:srcRect/>
          <a:stretch>
            <a:fillRect/>
          </a:stretch>
        </p:blipFill>
        <p:spPr bwMode="auto">
          <a:xfrm>
            <a:off x="6084168" y="930330"/>
            <a:ext cx="2723940" cy="363192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noChangeArrowheads="1"/>
          </p:cNvPicPr>
          <p:nvPr/>
        </p:nvPicPr>
        <p:blipFill>
          <a:blip r:embed="rId2" cstate="print"/>
          <a:srcRect/>
          <a:stretch>
            <a:fillRect/>
          </a:stretch>
        </p:blipFill>
        <p:spPr bwMode="auto">
          <a:xfrm>
            <a:off x="1619672" y="476640"/>
            <a:ext cx="5904656" cy="5904656"/>
          </a:xfrm>
          <a:prstGeom prst="rect">
            <a:avLst/>
          </a:prstGeom>
          <a:noFill/>
          <a:ln w="9525">
            <a:noFill/>
            <a:miter lim="800000"/>
            <a:headEnd/>
            <a:tailEnd/>
          </a:ln>
        </p:spPr>
      </p:pic>
      <p:sp>
        <p:nvSpPr>
          <p:cNvPr id="4" name="2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27806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7170" name="Picture 2" descr="https://s-media-cache-ak0.pinimg.com/564x/89/af/2f/89af2f59e073c8bf52abdcaee39dbb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96" y="274638"/>
            <a:ext cx="8375308" cy="6034682"/>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67097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media-cache-ak0.pinimg.com/236x/13/9e/f8/139ef82bc276482c58b903b4591268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991848" cy="6472481"/>
          </a:xfrm>
          <a:prstGeom prst="rect">
            <a:avLst/>
          </a:prstGeom>
          <a:noFill/>
          <a:extLst>
            <a:ext uri="{909E8E84-426E-40DD-AFC4-6F175D3DCCD1}">
              <a14:hiddenFill xmlns:a14="http://schemas.microsoft.com/office/drawing/2010/main">
                <a:solidFill>
                  <a:srgbClr val="FFFFFF"/>
                </a:solidFill>
              </a14:hiddenFill>
            </a:ext>
          </a:extLst>
        </p:spPr>
      </p:pic>
      <p:sp>
        <p:nvSpPr>
          <p:cNvPr id="6"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1605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dasuta.com/wp-content/uploads/2013/10/wallpapers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 y="836712"/>
            <a:ext cx="8839755" cy="4968552"/>
          </a:xfrm>
          <a:prstGeom prst="rect">
            <a:avLst/>
          </a:prstGeom>
          <a:noFill/>
          <a:extLst>
            <a:ext uri="{909E8E84-426E-40DD-AFC4-6F175D3DCCD1}">
              <a14:hiddenFill xmlns:a14="http://schemas.microsoft.com/office/drawing/2010/main">
                <a:solidFill>
                  <a:srgbClr val="FFFFFF"/>
                </a:solidFill>
              </a14:hiddenFill>
            </a:ext>
          </a:extLst>
        </p:spPr>
      </p:pic>
      <p:sp>
        <p:nvSpPr>
          <p:cNvPr id="7"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90285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564x/0b/70/2e/0b702e7f059f1dafe7a2234d30e88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11" y="257114"/>
            <a:ext cx="4216962" cy="6325444"/>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83167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Imagen 11" descr="http://tecnicas.breogan-scouts.org/tot1.JPG"/>
          <p:cNvPicPr>
            <a:picLocks noChangeAspect="1" noChangeArrowheads="1"/>
          </p:cNvPicPr>
          <p:nvPr/>
        </p:nvPicPr>
        <p:blipFill>
          <a:blip r:embed="rId2" cstate="print"/>
          <a:srcRect/>
          <a:stretch>
            <a:fillRect/>
          </a:stretch>
        </p:blipFill>
        <p:spPr bwMode="auto">
          <a:xfrm>
            <a:off x="5500694" y="714356"/>
            <a:ext cx="3023474" cy="407196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4429124" y="4857760"/>
            <a:ext cx="2001496" cy="1533366"/>
          </a:xfrm>
          <a:prstGeom prst="rect">
            <a:avLst/>
          </a:prstGeom>
          <a:noFill/>
          <a:ln w="9525">
            <a:noFill/>
            <a:miter lim="800000"/>
            <a:headEnd/>
            <a:tailEnd/>
          </a:ln>
          <a:effectLst/>
        </p:spPr>
      </p:pic>
      <p:pic>
        <p:nvPicPr>
          <p:cNvPr id="10" name="Picture 2" descr="http://asde.scouts-es.net/gs559/fotos/169.jpg"/>
          <p:cNvPicPr>
            <a:picLocks noChangeAspect="1" noChangeArrowheads="1"/>
          </p:cNvPicPr>
          <p:nvPr/>
        </p:nvPicPr>
        <p:blipFill>
          <a:blip r:embed="rId4" cstate="print"/>
          <a:srcRect/>
          <a:stretch>
            <a:fillRect/>
          </a:stretch>
        </p:blipFill>
        <p:spPr bwMode="auto">
          <a:xfrm>
            <a:off x="571472" y="3500438"/>
            <a:ext cx="3540377" cy="2857520"/>
          </a:xfrm>
          <a:prstGeom prst="rect">
            <a:avLst/>
          </a:prstGeom>
          <a:noFill/>
          <a:ln w="9525">
            <a:noFill/>
            <a:miter lim="800000"/>
            <a:headEnd/>
            <a:tailEnd/>
          </a:ln>
        </p:spPr>
      </p:pic>
      <p:sp>
        <p:nvSpPr>
          <p:cNvPr id="7" name="6 CuadroTexto"/>
          <p:cNvSpPr txBox="1"/>
          <p:nvPr/>
        </p:nvSpPr>
        <p:spPr>
          <a:xfrm>
            <a:off x="489531" y="908720"/>
            <a:ext cx="4929222" cy="1323439"/>
          </a:xfrm>
          <a:prstGeom prst="rect">
            <a:avLst/>
          </a:prstGeom>
          <a:solidFill>
            <a:srgbClr val="FF0000"/>
          </a:solidFill>
        </p:spPr>
        <p:txBody>
          <a:bodyPr wrap="square" rtlCol="0">
            <a:spAutoFit/>
          </a:bodyPr>
          <a:lstStyle/>
          <a:p>
            <a:pPr algn="ctr"/>
            <a:r>
              <a:rPr lang="es-CR" sz="4000" b="1" dirty="0" smtClean="0">
                <a:latin typeface="Algerian" pitchFamily="82" charset="0"/>
              </a:rPr>
              <a:t>TOTEMNISACION  SCOUT</a:t>
            </a:r>
            <a:endParaRPr lang="es-CR" sz="4000" b="1" dirty="0">
              <a:latin typeface="Algerian" pitchFamily="82" charset="0"/>
            </a:endParaRPr>
          </a:p>
        </p:txBody>
      </p:sp>
      <p:sp>
        <p:nvSpPr>
          <p:cNvPr id="8" name="7 Rectángulo"/>
          <p:cNvSpPr/>
          <p:nvPr/>
        </p:nvSpPr>
        <p:spPr>
          <a:xfrm>
            <a:off x="214282" y="332656"/>
            <a:ext cx="8643998" cy="631105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9027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CO"/>
          </a:p>
        </p:txBody>
      </p:sp>
      <p:pic>
        <p:nvPicPr>
          <p:cNvPr id="10242" name="Picture 2" descr="http://images4.fanpop.com/image/photos/17300000/autumn-herald-fantasy-17349730-500-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37" y="924675"/>
            <a:ext cx="8362519" cy="5201488"/>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79760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6" name="Picture 2" descr="https://fbcdn-sphotos-b-a.akamaihd.net/hphotos-ak-frc1/1003836_10151679960552302_99103412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5993"/>
            <a:ext cx="8627092"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3923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content.feoh1-1.fna.fbcdn.net/v/t1.0-9/12938077_1074436855928168_8658583604691461487_n.jpg?oh=1c1f10b880676b90c2b0f674f2ea7831&amp;oe=57F49D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795" y="116632"/>
            <a:ext cx="6606410" cy="660641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116631"/>
            <a:ext cx="8640960" cy="6606411"/>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866083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90" name="Picture 6" descr="tot1"/>
          <p:cNvPicPr>
            <a:picLocks noChangeAspect="1" noChangeArrowheads="1"/>
          </p:cNvPicPr>
          <p:nvPr/>
        </p:nvPicPr>
        <p:blipFill>
          <a:blip r:embed="rId2" cstate="print"/>
          <a:srcRect/>
          <a:stretch>
            <a:fillRect/>
          </a:stretch>
        </p:blipFill>
        <p:spPr bwMode="auto">
          <a:xfrm>
            <a:off x="2339752" y="333375"/>
            <a:ext cx="4703986" cy="6358586"/>
          </a:xfrm>
          <a:prstGeom prst="rect">
            <a:avLst/>
          </a:prstGeom>
          <a:noFill/>
          <a:ln w="9525">
            <a:noFill/>
            <a:miter lim="800000"/>
            <a:headEnd/>
            <a:tailEnd/>
          </a:ln>
        </p:spPr>
      </p:pic>
      <p:sp>
        <p:nvSpPr>
          <p:cNvPr id="4" name="6 Rectángulo"/>
          <p:cNvSpPr/>
          <p:nvPr/>
        </p:nvSpPr>
        <p:spPr>
          <a:xfrm>
            <a:off x="216024" y="117711"/>
            <a:ext cx="8711952" cy="6623657"/>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17492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http://asde.scouts-es.net/gs559/fotos/169.jpg"/>
          <p:cNvPicPr>
            <a:picLocks noChangeAspect="1" noChangeArrowheads="1"/>
          </p:cNvPicPr>
          <p:nvPr/>
        </p:nvPicPr>
        <p:blipFill>
          <a:blip r:embed="rId2" cstate="print"/>
          <a:srcRect/>
          <a:stretch>
            <a:fillRect/>
          </a:stretch>
        </p:blipFill>
        <p:spPr bwMode="auto">
          <a:xfrm>
            <a:off x="323528" y="117711"/>
            <a:ext cx="8604448" cy="6479641"/>
          </a:xfrm>
          <a:prstGeom prst="rect">
            <a:avLst/>
          </a:prstGeom>
          <a:noFill/>
          <a:ln w="9525">
            <a:noFill/>
            <a:miter lim="800000"/>
            <a:headEnd/>
            <a:tailEnd/>
          </a:ln>
        </p:spPr>
      </p:pic>
      <p:pic>
        <p:nvPicPr>
          <p:cNvPr id="697345" name="Picture 1"/>
          <p:cNvPicPr>
            <a:picLocks noChangeAspect="1" noChangeArrowheads="1"/>
          </p:cNvPicPr>
          <p:nvPr/>
        </p:nvPicPr>
        <p:blipFill>
          <a:blip r:embed="rId3" cstate="print"/>
          <a:srcRect/>
          <a:stretch>
            <a:fillRect/>
          </a:stretch>
        </p:blipFill>
        <p:spPr bwMode="auto">
          <a:xfrm>
            <a:off x="347886" y="4293096"/>
            <a:ext cx="1847850" cy="2295525"/>
          </a:xfrm>
          <a:prstGeom prst="rect">
            <a:avLst/>
          </a:prstGeom>
          <a:noFill/>
          <a:ln w="9525">
            <a:noFill/>
            <a:miter lim="800000"/>
            <a:headEnd/>
            <a:tailEnd/>
          </a:ln>
        </p:spPr>
      </p:pic>
      <p:sp>
        <p:nvSpPr>
          <p:cNvPr id="10" name="6 Rectángulo"/>
          <p:cNvSpPr/>
          <p:nvPr/>
        </p:nvSpPr>
        <p:spPr>
          <a:xfrm>
            <a:off x="216024" y="117711"/>
            <a:ext cx="8711952" cy="6623657"/>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15751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Picture 2" descr="https://scontent.feoh1-1.fna.fbcdn.net/v/t1.0-9/13176_1080008918704295_5299579793083357205_n.jpg?oh=5e0b29c9ffa9ad0bc6f0909ee79418a0&amp;oe=57F9D2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7932574" cy="6245101"/>
          </a:xfrm>
          <a:prstGeom prst="rect">
            <a:avLst/>
          </a:prstGeom>
          <a:noFill/>
          <a:extLst>
            <a:ext uri="{909E8E84-426E-40DD-AFC4-6F175D3DCCD1}">
              <a14:hiddenFill xmlns:a14="http://schemas.microsoft.com/office/drawing/2010/main">
                <a:solidFill>
                  <a:srgbClr val="FFFFFF"/>
                </a:solidFill>
              </a14:hiddenFill>
            </a:ext>
          </a:extLst>
        </p:spPr>
      </p:pic>
      <p:sp>
        <p:nvSpPr>
          <p:cNvPr id="6" name="6 Rectángulo"/>
          <p:cNvSpPr/>
          <p:nvPr/>
        </p:nvSpPr>
        <p:spPr>
          <a:xfrm>
            <a:off x="251520" y="116632"/>
            <a:ext cx="8640960" cy="655272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0496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Rectángulo"/>
          <p:cNvSpPr/>
          <p:nvPr/>
        </p:nvSpPr>
        <p:spPr>
          <a:xfrm>
            <a:off x="251520" y="116632"/>
            <a:ext cx="8640960" cy="638250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2"/>
          <a:stretch>
            <a:fillRect/>
          </a:stretch>
        </p:blipFill>
        <p:spPr>
          <a:xfrm>
            <a:off x="1907704" y="392491"/>
            <a:ext cx="5328592" cy="5830788"/>
          </a:xfrm>
          <a:prstGeom prst="rect">
            <a:avLst/>
          </a:prstGeom>
        </p:spPr>
      </p:pic>
    </p:spTree>
    <p:extLst>
      <p:ext uri="{BB962C8B-B14F-4D97-AF65-F5344CB8AC3E}">
        <p14:creationId xmlns:p14="http://schemas.microsoft.com/office/powerpoint/2010/main" val="2119984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scontent.feoh1-1.fna.fbcdn.net/v/t1.0-9/12923121_1080008955370958_3270666817762931361_n.jpg?oh=71788549f50e59fb18ab4d693d5a827d&amp;oe=583459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74637"/>
            <a:ext cx="4104456" cy="6126055"/>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51520" y="116632"/>
            <a:ext cx="8640960" cy="638250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988312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5" descr="tot3"/>
          <p:cNvPicPr>
            <a:picLocks noChangeAspect="1" noChangeArrowheads="1"/>
          </p:cNvPicPr>
          <p:nvPr/>
        </p:nvPicPr>
        <p:blipFill>
          <a:blip r:embed="rId2" cstate="print"/>
          <a:srcRect/>
          <a:stretch>
            <a:fillRect/>
          </a:stretch>
        </p:blipFill>
        <p:spPr bwMode="auto">
          <a:xfrm>
            <a:off x="467544" y="910166"/>
            <a:ext cx="5877296" cy="5037667"/>
          </a:xfrm>
          <a:prstGeom prst="rect">
            <a:avLst/>
          </a:prstGeom>
          <a:noFill/>
          <a:ln w="9525">
            <a:noFill/>
            <a:miter lim="800000"/>
            <a:headEnd/>
            <a:tailEnd/>
          </a:ln>
        </p:spPr>
      </p:pic>
      <p:sp>
        <p:nvSpPr>
          <p:cNvPr id="7" name="7 Rectángulo"/>
          <p:cNvSpPr/>
          <p:nvPr/>
        </p:nvSpPr>
        <p:spPr>
          <a:xfrm>
            <a:off x="251520" y="332656"/>
            <a:ext cx="8640960"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4"/>
          <p:cNvPicPr>
            <a:picLocks noChangeAspect="1" noChangeArrowheads="1"/>
          </p:cNvPicPr>
          <p:nvPr/>
        </p:nvPicPr>
        <p:blipFill>
          <a:blip r:embed="rId3" cstate="print"/>
          <a:srcRect/>
          <a:stretch>
            <a:fillRect/>
          </a:stretch>
        </p:blipFill>
        <p:spPr bwMode="auto">
          <a:xfrm>
            <a:off x="6876256" y="619878"/>
            <a:ext cx="920034" cy="5618243"/>
          </a:xfrm>
          <a:prstGeom prst="rect">
            <a:avLst/>
          </a:prstGeom>
          <a:noFill/>
          <a:ln w="9525">
            <a:noFill/>
            <a:miter lim="800000"/>
            <a:headEnd/>
            <a:tailEnd/>
          </a:ln>
        </p:spPr>
      </p:pic>
    </p:spTree>
    <p:extLst>
      <p:ext uri="{BB962C8B-B14F-4D97-AF65-F5344CB8AC3E}">
        <p14:creationId xmlns:p14="http://schemas.microsoft.com/office/powerpoint/2010/main" val="4203231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6" name="Picture 3"/>
          <p:cNvPicPr>
            <a:picLocks noChangeAspect="1" noChangeArrowheads="1"/>
          </p:cNvPicPr>
          <p:nvPr/>
        </p:nvPicPr>
        <p:blipFill>
          <a:blip r:embed="rId2" cstate="print"/>
          <a:srcRect/>
          <a:stretch>
            <a:fillRect/>
          </a:stretch>
        </p:blipFill>
        <p:spPr bwMode="auto">
          <a:xfrm>
            <a:off x="2000232" y="388530"/>
            <a:ext cx="4155944" cy="5963632"/>
          </a:xfrm>
          <a:prstGeom prst="rect">
            <a:avLst/>
          </a:prstGeom>
          <a:noFill/>
          <a:ln w="9525">
            <a:noFill/>
            <a:miter lim="800000"/>
            <a:headEnd/>
            <a:tailEnd/>
          </a:ln>
        </p:spPr>
      </p:pic>
      <p:sp>
        <p:nvSpPr>
          <p:cNvPr id="28696" name="Rectangle 16"/>
          <p:cNvSpPr>
            <a:spLocks noChangeArrowheads="1"/>
          </p:cNvSpPr>
          <p:nvPr/>
        </p:nvSpPr>
        <p:spPr bwMode="auto">
          <a:xfrm>
            <a:off x="114300" y="5060950"/>
            <a:ext cx="184150" cy="519113"/>
          </a:xfrm>
          <a:prstGeom prst="rect">
            <a:avLst/>
          </a:prstGeom>
          <a:noFill/>
          <a:ln w="9525">
            <a:noFill/>
            <a:miter lim="800000"/>
            <a:headEnd/>
            <a:tailEnd/>
          </a:ln>
        </p:spPr>
        <p:txBody>
          <a:bodyPr wrap="none" anchor="ctr">
            <a:spAutoFit/>
          </a:bodyPr>
          <a:lstStyle/>
          <a:p>
            <a:r>
              <a:rPr lang="es-ES" sz="1000">
                <a:cs typeface="Times New Roman" pitchFamily="18" charset="0"/>
              </a:rPr>
              <a:t/>
            </a:r>
            <a:br>
              <a:rPr lang="es-ES" sz="1000">
                <a:cs typeface="Times New Roman" pitchFamily="18" charset="0"/>
              </a:rPr>
            </a:br>
            <a:endParaRPr lang="es-ES"/>
          </a:p>
        </p:txBody>
      </p:sp>
      <p:pic>
        <p:nvPicPr>
          <p:cNvPr id="8" name="Picture 5"/>
          <p:cNvPicPr>
            <a:picLocks noChangeAspect="1" noChangeArrowheads="1"/>
          </p:cNvPicPr>
          <p:nvPr/>
        </p:nvPicPr>
        <p:blipFill>
          <a:blip r:embed="rId3" cstate="print"/>
          <a:srcRect/>
          <a:stretch>
            <a:fillRect/>
          </a:stretch>
        </p:blipFill>
        <p:spPr bwMode="auto">
          <a:xfrm>
            <a:off x="5940152" y="505294"/>
            <a:ext cx="2357454" cy="5847411"/>
          </a:xfrm>
          <a:prstGeom prst="rect">
            <a:avLst/>
          </a:prstGeom>
          <a:noFill/>
          <a:ln w="9525">
            <a:noFill/>
            <a:miter lim="800000"/>
            <a:headEnd/>
            <a:tailEnd/>
          </a:ln>
        </p:spPr>
      </p:pic>
      <p:sp>
        <p:nvSpPr>
          <p:cNvPr id="9" name="6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19966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scout.org/sites/default/files/styles/1170x/public/dedicated_pages/cover/BP_KUDU2.png?itok=nPS2KkG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61" y="620688"/>
            <a:ext cx="8263261"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251520" y="260648"/>
            <a:ext cx="8496944"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467544" y="4293096"/>
            <a:ext cx="7920880" cy="1754326"/>
          </a:xfrm>
          <a:prstGeom prst="rect">
            <a:avLst/>
          </a:prstGeom>
          <a:noFill/>
        </p:spPr>
        <p:txBody>
          <a:bodyPr wrap="square" rtlCol="0">
            <a:spAutoFit/>
          </a:bodyPr>
          <a:lstStyle/>
          <a:p>
            <a:r>
              <a:rPr lang="es-ES_tradnl" dirty="0" smtClean="0">
                <a:solidFill>
                  <a:srgbClr val="002060"/>
                </a:solidFill>
                <a:latin typeface="Aharoni" panose="02010803020104030203" pitchFamily="2" charset="-79"/>
                <a:cs typeface="Aharoni" panose="02010803020104030203" pitchFamily="2" charset="-79"/>
              </a:rPr>
              <a:t>Baden Powell fuel el primer hombre blanco civilizado a quien las tribus africanas </a:t>
            </a:r>
            <a:r>
              <a:rPr lang="es-ES_tradnl" dirty="0" err="1" smtClean="0">
                <a:solidFill>
                  <a:srgbClr val="002060"/>
                </a:solidFill>
                <a:latin typeface="Aharoni" panose="02010803020104030203" pitchFamily="2" charset="-79"/>
                <a:cs typeface="Aharoni" panose="02010803020104030203" pitchFamily="2" charset="-79"/>
              </a:rPr>
              <a:t>totemizaron</a:t>
            </a:r>
            <a:r>
              <a:rPr lang="es-ES_tradnl" dirty="0" smtClean="0">
                <a:solidFill>
                  <a:srgbClr val="002060"/>
                </a:solidFill>
                <a:latin typeface="Aharoni" panose="02010803020104030203" pitchFamily="2" charset="-79"/>
                <a:cs typeface="Aharoni" panose="02010803020104030203" pitchFamily="2" charset="-79"/>
              </a:rPr>
              <a:t>  con el nombre de “</a:t>
            </a:r>
            <a:r>
              <a:rPr lang="es-ES_tradnl" dirty="0" err="1" smtClean="0">
                <a:solidFill>
                  <a:srgbClr val="002060"/>
                </a:solidFill>
                <a:latin typeface="Aharoni" panose="02010803020104030203" pitchFamily="2" charset="-79"/>
                <a:cs typeface="Aharoni" panose="02010803020104030203" pitchFamily="2" charset="-79"/>
              </a:rPr>
              <a:t>impeeza</a:t>
            </a:r>
            <a:r>
              <a:rPr lang="es-ES_tradnl" dirty="0" smtClean="0">
                <a:solidFill>
                  <a:srgbClr val="002060"/>
                </a:solidFill>
                <a:latin typeface="Aharoni" panose="02010803020104030203" pitchFamily="2" charset="-79"/>
                <a:cs typeface="Aharoni" panose="02010803020104030203" pitchFamily="2" charset="-79"/>
              </a:rPr>
              <a:t>” que quiere decir lobo que nunca duerme, por su pericia de hacer asecho y rastreo en la noche para acercarse mucho a los campos donde se encontraban aglomeradas las tribus y contar cuantos habían, que tenían y que hacían durante la noche</a:t>
            </a:r>
            <a:endParaRPr lang="es-CO"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854561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827584" y="1124744"/>
            <a:ext cx="6934348" cy="4224532"/>
          </a:xfrm>
          <a:prstGeom prst="rect">
            <a:avLst/>
          </a:prstGeom>
          <a:noFill/>
          <a:ln w="9525">
            <a:noFill/>
            <a:miter lim="800000"/>
            <a:headEnd/>
            <a:tailEnd/>
          </a:ln>
        </p:spPr>
      </p:pic>
      <p:sp>
        <p:nvSpPr>
          <p:cNvPr id="3" name="6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11796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ot5"/>
          <p:cNvPicPr>
            <a:picLocks noChangeAspect="1" noChangeArrowheads="1"/>
          </p:cNvPicPr>
          <p:nvPr/>
        </p:nvPicPr>
        <p:blipFill>
          <a:blip r:embed="rId2" cstate="print"/>
          <a:srcRect/>
          <a:stretch>
            <a:fillRect/>
          </a:stretch>
        </p:blipFill>
        <p:spPr bwMode="auto">
          <a:xfrm>
            <a:off x="179512" y="44624"/>
            <a:ext cx="8893477" cy="6669360"/>
          </a:xfrm>
          <a:prstGeom prst="rect">
            <a:avLst/>
          </a:prstGeom>
          <a:noFill/>
          <a:ln w="9525">
            <a:noFill/>
            <a:miter lim="800000"/>
            <a:headEnd/>
            <a:tailEnd/>
          </a:ln>
        </p:spPr>
      </p:pic>
      <p:sp>
        <p:nvSpPr>
          <p:cNvPr id="4" name="6 Rectángulo"/>
          <p:cNvSpPr/>
          <p:nvPr/>
        </p:nvSpPr>
        <p:spPr>
          <a:xfrm>
            <a:off x="216024" y="117711"/>
            <a:ext cx="8711952" cy="6623657"/>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89196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357158" y="285728"/>
            <a:ext cx="8617481" cy="3357586"/>
          </a:xfrm>
          <a:prstGeom prst="rect">
            <a:avLst/>
          </a:prstGeom>
          <a:noFill/>
          <a:ln w="9525">
            <a:noFill/>
            <a:miter lim="800000"/>
            <a:headEnd/>
            <a:tailEnd/>
          </a:ln>
        </p:spPr>
      </p:pic>
      <p:pic>
        <p:nvPicPr>
          <p:cNvPr id="3" name="Picture 6" descr="Teepee"/>
          <p:cNvPicPr>
            <a:picLocks noChangeAspect="1" noChangeArrowheads="1"/>
          </p:cNvPicPr>
          <p:nvPr/>
        </p:nvPicPr>
        <p:blipFill>
          <a:blip r:embed="rId3" cstate="print"/>
          <a:srcRect/>
          <a:stretch>
            <a:fillRect/>
          </a:stretch>
        </p:blipFill>
        <p:spPr bwMode="auto">
          <a:xfrm>
            <a:off x="2143108" y="3778238"/>
            <a:ext cx="4298207" cy="2865472"/>
          </a:xfrm>
          <a:prstGeom prst="rect">
            <a:avLst/>
          </a:prstGeom>
          <a:noFill/>
          <a:ln w="9525">
            <a:noFill/>
            <a:miter lim="800000"/>
            <a:headEnd/>
            <a:tailEnd/>
          </a:ln>
        </p:spPr>
      </p:pic>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63785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pic>
        <p:nvPicPr>
          <p:cNvPr id="1026" name="Picture 2" descr="http://swoyersart.com/howard_terpning/scoutsreport001.jpg"/>
          <p:cNvPicPr>
            <a:picLocks noChangeAspect="1" noChangeArrowheads="1"/>
          </p:cNvPicPr>
          <p:nvPr/>
        </p:nvPicPr>
        <p:blipFill>
          <a:blip r:embed="rId2" cstate="print"/>
          <a:srcRect/>
          <a:stretch>
            <a:fillRect/>
          </a:stretch>
        </p:blipFill>
        <p:spPr bwMode="auto">
          <a:xfrm>
            <a:off x="785786" y="1142984"/>
            <a:ext cx="7477518" cy="4492931"/>
          </a:xfrm>
          <a:prstGeom prst="rect">
            <a:avLst/>
          </a:prstGeom>
          <a:noFill/>
        </p:spPr>
      </p:pic>
      <p:sp>
        <p:nvSpPr>
          <p:cNvPr id="7" name="3 Rectángulo"/>
          <p:cNvSpPr/>
          <p:nvPr/>
        </p:nvSpPr>
        <p:spPr>
          <a:xfrm>
            <a:off x="642910" y="642918"/>
            <a:ext cx="7786742" cy="557216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574526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scontent.feoh1-1.fna.fbcdn.net/v/t1.0-9/12936765_1080008825370971_7658813666422315210_n.jpg?oh=10977ecf2de23051be434e47e9dc91d8&amp;oe=580226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56029"/>
            <a:ext cx="4824536" cy="5903711"/>
          </a:xfrm>
          <a:prstGeom prst="rect">
            <a:avLst/>
          </a:prstGeom>
          <a:noFill/>
          <a:extLst>
            <a:ext uri="{909E8E84-426E-40DD-AFC4-6F175D3DCCD1}">
              <a14:hiddenFill xmlns:a14="http://schemas.microsoft.com/office/drawing/2010/main">
                <a:solidFill>
                  <a:srgbClr val="FFFFFF"/>
                </a:solidFill>
              </a14:hiddenFill>
            </a:ext>
          </a:extLst>
        </p:spPr>
      </p:pic>
      <p:sp>
        <p:nvSpPr>
          <p:cNvPr id="4" name="6 Rectángulo"/>
          <p:cNvSpPr/>
          <p:nvPr/>
        </p:nvSpPr>
        <p:spPr>
          <a:xfrm>
            <a:off x="251520" y="116632"/>
            <a:ext cx="8640960" cy="638250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130200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media-cache-ak0.pinimg.com/564x/df/50/32/df503206de18a65a5208f628c155c0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2975"/>
            <a:ext cx="4302918" cy="6454377"/>
          </a:xfrm>
          <a:prstGeom prst="rect">
            <a:avLst/>
          </a:prstGeom>
          <a:noFill/>
          <a:extLst>
            <a:ext uri="{909E8E84-426E-40DD-AFC4-6F175D3DCCD1}">
              <a14:hiddenFill xmlns:a14="http://schemas.microsoft.com/office/drawing/2010/main">
                <a:solidFill>
                  <a:srgbClr val="FFFFFF"/>
                </a:solidFill>
              </a14:hiddenFill>
            </a:ext>
          </a:extLst>
        </p:spPr>
      </p:pic>
      <p:sp>
        <p:nvSpPr>
          <p:cNvPr id="5" name="6 Rectángulo"/>
          <p:cNvSpPr/>
          <p:nvPr/>
        </p:nvSpPr>
        <p:spPr>
          <a:xfrm>
            <a:off x="251520" y="116632"/>
            <a:ext cx="8640960" cy="638250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47760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ages6.fanpop.com/image/photos/34100000/Fantasy-fantasy-34136593-500-3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
        <p:nvSpPr>
          <p:cNvPr id="5" name="2 Rectángulo"/>
          <p:cNvSpPr/>
          <p:nvPr/>
        </p:nvSpPr>
        <p:spPr>
          <a:xfrm>
            <a:off x="179512" y="188640"/>
            <a:ext cx="8784976" cy="648072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35881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projects.inklesspen.com/fatal-and-friends/images/907721f43cd5f7f4a9a2ac8ceb3c43a8ded5bc31ee1a4712f0c5640b215397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48680"/>
            <a:ext cx="4581489" cy="5760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1.bp.blogspot.com/_IB-bKDGb36I/TFg8OB2yjRI/AAAAAAAAQeo/krymr1B8UH8/s1600/Quetzalcoatl_by_Legade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143446"/>
            <a:ext cx="3892377" cy="6461348"/>
          </a:xfrm>
          <a:prstGeom prst="rect">
            <a:avLst/>
          </a:prstGeom>
          <a:noFill/>
          <a:extLst>
            <a:ext uri="{909E8E84-426E-40DD-AFC4-6F175D3DCCD1}">
              <a14:hiddenFill xmlns:a14="http://schemas.microsoft.com/office/drawing/2010/main">
                <a:solidFill>
                  <a:srgbClr val="FFFFFF"/>
                </a:solidFill>
              </a14:hiddenFill>
            </a:ext>
          </a:extLst>
        </p:spPr>
      </p:pic>
      <p:sp>
        <p:nvSpPr>
          <p:cNvPr id="10" name="6 Rectángulo"/>
          <p:cNvSpPr/>
          <p:nvPr/>
        </p:nvSpPr>
        <p:spPr>
          <a:xfrm>
            <a:off x="251520" y="116632"/>
            <a:ext cx="8640960" cy="648816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509160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14338" name="Picture 2" descr="http://s1.1zoom.net/prev/340/3397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30"/>
            <a:ext cx="8712968" cy="6604891"/>
          </a:xfrm>
          <a:prstGeom prst="rect">
            <a:avLst/>
          </a:prstGeom>
          <a:noFill/>
          <a:extLst>
            <a:ext uri="{909E8E84-426E-40DD-AFC4-6F175D3DCCD1}">
              <a14:hiddenFill xmlns:a14="http://schemas.microsoft.com/office/drawing/2010/main">
                <a:solidFill>
                  <a:srgbClr val="FFFFFF"/>
                </a:solidFill>
              </a14:hiddenFill>
            </a:ext>
          </a:extLst>
        </p:spPr>
      </p:pic>
      <p:sp>
        <p:nvSpPr>
          <p:cNvPr id="5" name="6 Rectángulo"/>
          <p:cNvSpPr/>
          <p:nvPr/>
        </p:nvSpPr>
        <p:spPr>
          <a:xfrm>
            <a:off x="251520" y="116632"/>
            <a:ext cx="8640960" cy="648816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6869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90" y="548680"/>
            <a:ext cx="3807573" cy="59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2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439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content.feoh1-1.fna.fbcdn.net/v/t1.0-9/12036446_975911559114032_1581288743025188766_n.jpg?oh=a90de3601daf06642ead36f305c982dc&amp;oe=5836DAF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8064896" cy="540348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332656"/>
            <a:ext cx="8424936"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17544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16" y="1628800"/>
            <a:ext cx="7803752" cy="416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66384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518722"/>
            <a:ext cx="4860032" cy="25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936" y="2420888"/>
            <a:ext cx="5580112" cy="362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2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82731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1.bp.blogspot.com/-6JZgIt_pQFk/VgmdgVDabII/AAAAAAAAAdE/O8gYRULS4fE/s320/animali-to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619" y="443396"/>
            <a:ext cx="5392745" cy="5971208"/>
          </a:xfrm>
          <a:prstGeom prst="rect">
            <a:avLst/>
          </a:prstGeom>
          <a:noFill/>
          <a:extLst>
            <a:ext uri="{909E8E84-426E-40DD-AFC4-6F175D3DCCD1}">
              <a14:hiddenFill xmlns:a14="http://schemas.microsoft.com/office/drawing/2010/main">
                <a:solidFill>
                  <a:srgbClr val="FFFFFF"/>
                </a:solidFill>
              </a14:hiddenFill>
            </a:ext>
          </a:extLst>
        </p:spPr>
      </p:pic>
      <p:sp>
        <p:nvSpPr>
          <p:cNvPr id="4" name="2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877037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scontent-a-mia.xx.fbcdn.net/hphotos-xpa1/v/t1.0-9/1962682_381053312033982_2021525598_n.jpg?oh=95bca63336d6b1bcd0013329b639e19f&amp;oe=54F9A465"/>
          <p:cNvPicPr>
            <a:picLocks noChangeAspect="1" noChangeArrowheads="1"/>
          </p:cNvPicPr>
          <p:nvPr/>
        </p:nvPicPr>
        <p:blipFill>
          <a:blip r:embed="rId2" cstate="print"/>
          <a:srcRect/>
          <a:stretch>
            <a:fillRect/>
          </a:stretch>
        </p:blipFill>
        <p:spPr bwMode="auto">
          <a:xfrm>
            <a:off x="683568" y="908720"/>
            <a:ext cx="7639050" cy="4953001"/>
          </a:xfrm>
          <a:prstGeom prst="rect">
            <a:avLst/>
          </a:prstGeom>
          <a:noFill/>
        </p:spPr>
      </p:pic>
      <p:sp>
        <p:nvSpPr>
          <p:cNvPr id="4" name="3 Rectángulo"/>
          <p:cNvSpPr/>
          <p:nvPr/>
        </p:nvSpPr>
        <p:spPr>
          <a:xfrm>
            <a:off x="395536" y="332656"/>
            <a:ext cx="8208912"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886563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fbcdn-sphotos-d-a.akamaihd.net/hphotos-ak-xpf1/v/t1.0-9/1795741_364402130365767_530576602_n.jpg?oh=d73ccbbf943b9a7e5ec80fc229f2c6f1&amp;oe=5528B6D4&amp;__gda__=1430718877_920e6fc45b58d1156c9409cb6c9e92e3"/>
          <p:cNvPicPr>
            <a:picLocks noChangeAspect="1" noChangeArrowheads="1"/>
          </p:cNvPicPr>
          <p:nvPr/>
        </p:nvPicPr>
        <p:blipFill>
          <a:blip r:embed="rId2" cstate="print"/>
          <a:srcRect/>
          <a:stretch>
            <a:fillRect/>
          </a:stretch>
        </p:blipFill>
        <p:spPr bwMode="auto">
          <a:xfrm>
            <a:off x="249493" y="377956"/>
            <a:ext cx="4610540" cy="6147388"/>
          </a:xfrm>
          <a:prstGeom prst="rect">
            <a:avLst/>
          </a:prstGeom>
          <a:noFill/>
        </p:spPr>
      </p:pic>
      <p:sp>
        <p:nvSpPr>
          <p:cNvPr id="3" name="2 Rectángulo"/>
          <p:cNvSpPr/>
          <p:nvPr/>
        </p:nvSpPr>
        <p:spPr>
          <a:xfrm>
            <a:off x="5292080" y="1268760"/>
            <a:ext cx="2808312" cy="345638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179512" y="188640"/>
            <a:ext cx="8424936" cy="648072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5634314" y="2276872"/>
            <a:ext cx="2048958" cy="1754326"/>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GRAN </a:t>
            </a:r>
          </a:p>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TABU</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01797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scontent-a-atl.xx.fbcdn.net/hphotos-frc3/t1/1451508_756858120993526_1600916554_n.jpg"/>
          <p:cNvPicPr>
            <a:picLocks noChangeAspect="1" noChangeArrowheads="1"/>
          </p:cNvPicPr>
          <p:nvPr/>
        </p:nvPicPr>
        <p:blipFill>
          <a:blip r:embed="rId2" cstate="print"/>
          <a:srcRect/>
          <a:stretch>
            <a:fillRect/>
          </a:stretch>
        </p:blipFill>
        <p:spPr bwMode="auto">
          <a:xfrm>
            <a:off x="2411759" y="456609"/>
            <a:ext cx="4553413" cy="6071218"/>
          </a:xfrm>
          <a:prstGeom prst="rect">
            <a:avLst/>
          </a:prstGeom>
          <a:noFill/>
        </p:spPr>
      </p:pic>
      <p:pic>
        <p:nvPicPr>
          <p:cNvPr id="4" name="Picture 10" descr="http://sphotos-g.ak.fbcdn.net/hphotos-ak-snc6/281372_483293105055464_198254505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4869160"/>
            <a:ext cx="846136" cy="15262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51520" y="238102"/>
            <a:ext cx="8640960" cy="661989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284163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373351" y="166369"/>
            <a:ext cx="4432006" cy="6439124"/>
          </a:xfrm>
          <a:prstGeom prst="rect">
            <a:avLst/>
          </a:prstGeom>
          <a:noFill/>
          <a:ln w="9525">
            <a:noFill/>
            <a:miter lim="800000"/>
            <a:headEnd/>
            <a:tailEnd/>
          </a:ln>
          <a:effectLst/>
        </p:spPr>
      </p:pic>
      <p:sp>
        <p:nvSpPr>
          <p:cNvPr id="4" name="3 CuadroTexto"/>
          <p:cNvSpPr txBox="1"/>
          <p:nvPr/>
        </p:nvSpPr>
        <p:spPr>
          <a:xfrm>
            <a:off x="1259632" y="318274"/>
            <a:ext cx="6000792" cy="677108"/>
          </a:xfrm>
          <a:prstGeom prst="rect">
            <a:avLst/>
          </a:prstGeom>
          <a:noFill/>
        </p:spPr>
        <p:txBody>
          <a:bodyPr wrap="square" rtlCol="0">
            <a:spAutoFit/>
          </a:bodyPr>
          <a:lstStyle/>
          <a:p>
            <a:pPr algn="ctr"/>
            <a:r>
              <a:rPr lang="es-ES" sz="2000" dirty="0" smtClean="0">
                <a:solidFill>
                  <a:srgbClr val="FF0000"/>
                </a:solidFill>
                <a:latin typeface="Aharoni" pitchFamily="2" charset="-79"/>
                <a:cs typeface="Aharoni" pitchFamily="2" charset="-79"/>
              </a:rPr>
              <a:t>GRAN  TABU    </a:t>
            </a:r>
            <a:r>
              <a:rPr lang="es-ES" dirty="0" smtClean="0"/>
              <a:t>GRUPO SCOUT 157 BUENA    AVENTURA  BELLO  ANTIOQUIA</a:t>
            </a:r>
            <a:endParaRPr lang="es-ES" dirty="0"/>
          </a:p>
        </p:txBody>
      </p:sp>
      <p:pic>
        <p:nvPicPr>
          <p:cNvPr id="2" name="Imagen 1"/>
          <p:cNvPicPr>
            <a:picLocks noChangeAspect="1"/>
          </p:cNvPicPr>
          <p:nvPr/>
        </p:nvPicPr>
        <p:blipFill>
          <a:blip r:embed="rId3"/>
          <a:stretch>
            <a:fillRect/>
          </a:stretch>
        </p:blipFill>
        <p:spPr>
          <a:xfrm rot="16200000">
            <a:off x="-414603" y="2277539"/>
            <a:ext cx="4729669" cy="3109391"/>
          </a:xfrm>
          <a:prstGeom prst="rect">
            <a:avLst/>
          </a:prstGeom>
        </p:spPr>
      </p:pic>
      <p:sp>
        <p:nvSpPr>
          <p:cNvPr id="6" name="6 Rectángulo"/>
          <p:cNvSpPr/>
          <p:nvPr/>
        </p:nvSpPr>
        <p:spPr>
          <a:xfrm>
            <a:off x="251520" y="238102"/>
            <a:ext cx="8640960" cy="661989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724871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42647" y="1042531"/>
            <a:ext cx="5677554" cy="497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srcRect/>
          <a:stretch>
            <a:fillRect/>
          </a:stretch>
        </p:blipFill>
        <p:spPr bwMode="auto">
          <a:xfrm>
            <a:off x="512279" y="447708"/>
            <a:ext cx="2558088" cy="5923143"/>
          </a:xfrm>
          <a:prstGeom prst="rect">
            <a:avLst/>
          </a:prstGeom>
          <a:noFill/>
          <a:ln w="9525">
            <a:noFill/>
            <a:miter lim="800000"/>
            <a:headEnd/>
            <a:tailEnd/>
          </a:ln>
          <a:effectLst/>
        </p:spPr>
      </p:pic>
      <p:sp>
        <p:nvSpPr>
          <p:cNvPr id="5" name="6 Rectángulo"/>
          <p:cNvSpPr/>
          <p:nvPr/>
        </p:nvSpPr>
        <p:spPr>
          <a:xfrm>
            <a:off x="251520" y="238102"/>
            <a:ext cx="8640960" cy="650326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35340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827584" y="692696"/>
            <a:ext cx="7566963" cy="5454564"/>
          </a:xfrm>
          <a:prstGeom prst="rect">
            <a:avLst/>
          </a:prstGeom>
          <a:noFill/>
          <a:ln w="9525">
            <a:noFill/>
            <a:miter lim="800000"/>
            <a:headEnd/>
            <a:tailEnd/>
          </a:ln>
        </p:spPr>
      </p:pic>
      <p:sp>
        <p:nvSpPr>
          <p:cNvPr id="6" name="6 Rectángulo"/>
          <p:cNvSpPr/>
          <p:nvPr/>
        </p:nvSpPr>
        <p:spPr>
          <a:xfrm>
            <a:off x="251520" y="238102"/>
            <a:ext cx="8640960" cy="661989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98637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17870" y="2238150"/>
            <a:ext cx="5482191" cy="311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155993" y="1992251"/>
            <a:ext cx="5748010" cy="343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6 Rectángulo"/>
          <p:cNvSpPr/>
          <p:nvPr/>
        </p:nvSpPr>
        <p:spPr>
          <a:xfrm>
            <a:off x="251520" y="238102"/>
            <a:ext cx="8640960" cy="643098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1115616" y="262389"/>
            <a:ext cx="6243606" cy="646331"/>
          </a:xfrm>
          <a:prstGeom prst="rect">
            <a:avLst/>
          </a:prstGeom>
        </p:spPr>
        <p:txBody>
          <a:bodyPr wrap="square">
            <a:spAutoFit/>
          </a:bodyPr>
          <a:lstStyle/>
          <a:p>
            <a:pPr algn="ctr"/>
            <a:r>
              <a:rPr lang="es-ES" dirty="0" smtClean="0"/>
              <a:t> Cazique Bacata</a:t>
            </a:r>
          </a:p>
          <a:p>
            <a:pPr algn="ctr"/>
            <a:r>
              <a:rPr lang="es-ES" dirty="0" smtClean="0"/>
              <a:t>Representa la cultura de los indios que habitaron Bogotá  </a:t>
            </a:r>
            <a:endParaRPr lang="es-ES" dirty="0"/>
          </a:p>
        </p:txBody>
      </p:sp>
    </p:spTree>
    <p:extLst>
      <p:ext uri="{BB962C8B-B14F-4D97-AF65-F5344CB8AC3E}">
        <p14:creationId xmlns:p14="http://schemas.microsoft.com/office/powerpoint/2010/main" val="164283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agospia.com/img/foto/11-2015/ogni-membro-ha-il-suo-totem-729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61102" cy="619268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88640"/>
            <a:ext cx="8661102" cy="640871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158761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523715"/>
            <a:ext cx="463731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p:cNvSpPr/>
          <p:nvPr/>
        </p:nvSpPr>
        <p:spPr>
          <a:xfrm>
            <a:off x="251520" y="238102"/>
            <a:ext cx="8640960" cy="643125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p:cNvPicPr/>
          <p:nvPr/>
        </p:nvPicPr>
        <p:blipFill>
          <a:blip r:embed="rId3" cstate="print"/>
          <a:srcRect/>
          <a:stretch>
            <a:fillRect/>
          </a:stretch>
        </p:blipFill>
        <p:spPr bwMode="auto">
          <a:xfrm rot="5400000">
            <a:off x="-895517" y="1536918"/>
            <a:ext cx="6326397" cy="3744540"/>
          </a:xfrm>
          <a:prstGeom prst="rect">
            <a:avLst/>
          </a:prstGeom>
          <a:noFill/>
          <a:ln w="9525">
            <a:noFill/>
            <a:miter lim="800000"/>
            <a:headEnd/>
            <a:tailEnd/>
          </a:ln>
          <a:effectLst/>
        </p:spPr>
      </p:pic>
    </p:spTree>
    <p:extLst>
      <p:ext uri="{BB962C8B-B14F-4D97-AF65-F5344CB8AC3E}">
        <p14:creationId xmlns:p14="http://schemas.microsoft.com/office/powerpoint/2010/main" val="38688154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99357" y="2535659"/>
            <a:ext cx="563014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3695875" y="5739748"/>
            <a:ext cx="1455667" cy="646331"/>
          </a:xfrm>
          <a:prstGeom prst="rect">
            <a:avLst/>
          </a:prstGeom>
          <a:noFill/>
        </p:spPr>
        <p:txBody>
          <a:bodyPr wrap="square" rtlCol="0">
            <a:spAutoFit/>
          </a:bodyPr>
          <a:lstStyle/>
          <a:p>
            <a:r>
              <a:rPr lang="es-ES" dirty="0" smtClean="0"/>
              <a:t>ATAHUALPA  YUPANKY </a:t>
            </a:r>
            <a:endParaRPr lang="es-ES" dirty="0"/>
          </a:p>
        </p:txBody>
      </p:sp>
      <p:pic>
        <p:nvPicPr>
          <p:cNvPr id="8" name="Picture 2"/>
          <p:cNvPicPr>
            <a:picLocks noChangeAspect="1" noChangeArrowheads="1"/>
          </p:cNvPicPr>
          <p:nvPr/>
        </p:nvPicPr>
        <p:blipFill>
          <a:blip r:embed="rId3" cstate="print"/>
          <a:srcRect/>
          <a:stretch>
            <a:fillRect/>
          </a:stretch>
        </p:blipFill>
        <p:spPr bwMode="auto">
          <a:xfrm>
            <a:off x="5643570" y="928670"/>
            <a:ext cx="2663439" cy="5477738"/>
          </a:xfrm>
          <a:prstGeom prst="rect">
            <a:avLst/>
          </a:prstGeom>
          <a:noFill/>
          <a:ln w="9525">
            <a:noFill/>
            <a:miter lim="800000"/>
            <a:headEnd/>
            <a:tailEnd/>
          </a:ln>
        </p:spPr>
      </p:pic>
      <p:sp>
        <p:nvSpPr>
          <p:cNvPr id="11" name="5 CuadroTexto"/>
          <p:cNvSpPr txBox="1"/>
          <p:nvPr/>
        </p:nvSpPr>
        <p:spPr>
          <a:xfrm>
            <a:off x="3203847" y="296658"/>
            <a:ext cx="3231810" cy="738664"/>
          </a:xfrm>
          <a:prstGeom prst="rect">
            <a:avLst/>
          </a:prstGeom>
          <a:noFill/>
        </p:spPr>
        <p:txBody>
          <a:bodyPr wrap="square" rtlCol="0">
            <a:spAutoFit/>
          </a:bodyPr>
          <a:lstStyle/>
          <a:p>
            <a:pPr algn="ctr"/>
            <a:r>
              <a:rPr lang="es-ES_tradnl" sz="1400" dirty="0" smtClean="0"/>
              <a:t>ATAHUALPA YUPANQUI  CULTURA  PERUANA HABITAMBAN EN MACHUPICHU</a:t>
            </a:r>
            <a:endParaRPr lang="es-ES" sz="1400" dirty="0"/>
          </a:p>
        </p:txBody>
      </p:sp>
      <p:sp>
        <p:nvSpPr>
          <p:cNvPr id="7" name="6 Rectángulo"/>
          <p:cNvSpPr/>
          <p:nvPr/>
        </p:nvSpPr>
        <p:spPr>
          <a:xfrm>
            <a:off x="251520" y="238102"/>
            <a:ext cx="8640960" cy="643125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038868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880" y="238102"/>
            <a:ext cx="8280920" cy="6210690"/>
          </a:xfrm>
        </p:spPr>
      </p:pic>
      <p:sp>
        <p:nvSpPr>
          <p:cNvPr id="6" name="6 Rectángulo"/>
          <p:cNvSpPr/>
          <p:nvPr/>
        </p:nvSpPr>
        <p:spPr>
          <a:xfrm>
            <a:off x="251520" y="238102"/>
            <a:ext cx="8640960" cy="635925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21372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3" name="Picture 4" descr="Dioses"/>
          <p:cNvPicPr>
            <a:picLocks noChangeAspect="1" noChangeArrowheads="1"/>
          </p:cNvPicPr>
          <p:nvPr/>
        </p:nvPicPr>
        <p:blipFill>
          <a:blip r:embed="rId2" cstate="print"/>
          <a:srcRect/>
          <a:stretch>
            <a:fillRect/>
          </a:stretch>
        </p:blipFill>
        <p:spPr bwMode="auto">
          <a:xfrm>
            <a:off x="1979712" y="260648"/>
            <a:ext cx="4680520" cy="6366450"/>
          </a:xfrm>
          <a:prstGeom prst="rect">
            <a:avLst/>
          </a:prstGeom>
          <a:noFill/>
          <a:ln w="9525">
            <a:noFill/>
            <a:miter lim="800000"/>
            <a:headEnd/>
            <a:tailEnd/>
          </a:ln>
        </p:spPr>
      </p:pic>
      <p:sp>
        <p:nvSpPr>
          <p:cNvPr id="5" name="6 Rectángulo"/>
          <p:cNvSpPr/>
          <p:nvPr/>
        </p:nvSpPr>
        <p:spPr>
          <a:xfrm>
            <a:off x="251520" y="238102"/>
            <a:ext cx="8640960" cy="638899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630746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bcdn-sphotos-h-a.akamaihd.net/hphotos-ak-xpa1/v/t1.0-9/544909_450341208384135_696717971_n.jpg?oh=baf1f4e22be129bb6003b1776761943a&amp;oe=54C3627A&amp;__gda__=1421494166_3849294955a4771ff236b9a7d447cb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2272" y="479091"/>
            <a:ext cx="6499455" cy="5949280"/>
          </a:xfrm>
          <a:prstGeom prst="rect">
            <a:avLst/>
          </a:prstGeom>
          <a:noFill/>
          <a:extLst>
            <a:ext uri="{909E8E84-426E-40DD-AFC4-6F175D3DCCD1}">
              <a14:hiddenFill xmlns:a14="http://schemas.microsoft.com/office/drawing/2010/main">
                <a:solidFill>
                  <a:srgbClr val="FFFFFF"/>
                </a:solidFill>
              </a14:hiddenFill>
            </a:ext>
          </a:extLst>
        </p:spPr>
      </p:pic>
      <p:sp>
        <p:nvSpPr>
          <p:cNvPr id="6" name="6 Rectángulo"/>
          <p:cNvSpPr/>
          <p:nvPr/>
        </p:nvSpPr>
        <p:spPr>
          <a:xfrm>
            <a:off x="251520" y="238102"/>
            <a:ext cx="8640960" cy="643125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17847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14348" y="1000108"/>
            <a:ext cx="7706530" cy="4792951"/>
          </a:xfrm>
          <a:prstGeom prst="rect">
            <a:avLst/>
          </a:prstGeom>
          <a:noFill/>
          <a:ln w="9525">
            <a:noFill/>
            <a:miter lim="800000"/>
            <a:headEnd/>
            <a:tailEnd/>
          </a:ln>
        </p:spPr>
      </p:pic>
      <p:sp>
        <p:nvSpPr>
          <p:cNvPr id="6" name="6 Rectángulo"/>
          <p:cNvSpPr/>
          <p:nvPr/>
        </p:nvSpPr>
        <p:spPr>
          <a:xfrm>
            <a:off x="251520" y="238102"/>
            <a:ext cx="8640960" cy="621523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753397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pr.kalipedia.com/kalipediamedia/historia/media/200808/02/hispuertorico/20080802klphishpr_12_Ies_S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14" y="1000108"/>
            <a:ext cx="7178571" cy="4899376"/>
          </a:xfrm>
          <a:prstGeom prst="rect">
            <a:avLst/>
          </a:prstGeom>
          <a:noFill/>
          <a:extLst>
            <a:ext uri="{909E8E84-426E-40DD-AFC4-6F175D3DCCD1}">
              <a14:hiddenFill xmlns:a14="http://schemas.microsoft.com/office/drawing/2010/main">
                <a:solidFill>
                  <a:srgbClr val="FFFFFF"/>
                </a:solidFill>
              </a14:hiddenFill>
            </a:ext>
          </a:extLst>
        </p:spPr>
      </p:pic>
      <p:sp>
        <p:nvSpPr>
          <p:cNvPr id="4" name="6 Rectángulo"/>
          <p:cNvSpPr/>
          <p:nvPr/>
        </p:nvSpPr>
        <p:spPr>
          <a:xfrm>
            <a:off x="251520" y="238102"/>
            <a:ext cx="8640960" cy="635925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572762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dailynterpreter.com/wp-content/2009/10/vaupe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10" y="428604"/>
            <a:ext cx="7810666" cy="5862272"/>
          </a:xfrm>
          <a:prstGeom prst="rect">
            <a:avLst/>
          </a:prstGeom>
          <a:noFill/>
          <a:extLst>
            <a:ext uri="{909E8E84-426E-40DD-AFC4-6F175D3DCCD1}">
              <a14:hiddenFill xmlns:a14="http://schemas.microsoft.com/office/drawing/2010/main">
                <a:solidFill>
                  <a:srgbClr val="FFFFFF"/>
                </a:solidFill>
              </a14:hiddenFill>
            </a:ext>
          </a:extLst>
        </p:spPr>
      </p:pic>
      <p:sp>
        <p:nvSpPr>
          <p:cNvPr id="5" name="6 Rectángulo"/>
          <p:cNvSpPr/>
          <p:nvPr/>
        </p:nvSpPr>
        <p:spPr>
          <a:xfrm>
            <a:off x="251520" y="238102"/>
            <a:ext cx="8640960" cy="635925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01487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elespectador.co/files/img_ipad/2cb15164e8b5dd45ce9932ac57a6619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642918"/>
            <a:ext cx="8232053" cy="5476028"/>
          </a:xfrm>
          <a:prstGeom prst="rect">
            <a:avLst/>
          </a:prstGeom>
          <a:noFill/>
          <a:extLst>
            <a:ext uri="{909E8E84-426E-40DD-AFC4-6F175D3DCCD1}">
              <a14:hiddenFill xmlns:a14="http://schemas.microsoft.com/office/drawing/2010/main">
                <a:solidFill>
                  <a:srgbClr val="FFFFFF"/>
                </a:solidFill>
              </a14:hiddenFill>
            </a:ext>
          </a:extLst>
        </p:spPr>
      </p:pic>
      <p:sp>
        <p:nvSpPr>
          <p:cNvPr id="5" name="6 Rectángulo"/>
          <p:cNvSpPr/>
          <p:nvPr/>
        </p:nvSpPr>
        <p:spPr>
          <a:xfrm>
            <a:off x="251520" y="238102"/>
            <a:ext cx="8640960" cy="643125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722314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1" name="Picture 4" descr="http://farm4.static.flickr.com/3561/3388269264_7f4af2503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606" y="764704"/>
            <a:ext cx="2809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5591548"/>
            <a:ext cx="3073400" cy="86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http://farm5.staticflickr.com/4022/4543680342_12bed73541_m.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38956"/>
            <a:ext cx="6241621" cy="520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86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99592" y="548680"/>
            <a:ext cx="6624736" cy="5895759"/>
          </a:xfrm>
          <a:prstGeom prst="rect">
            <a:avLst/>
          </a:prstGeom>
        </p:spPr>
      </p:pic>
      <p:sp>
        <p:nvSpPr>
          <p:cNvPr id="7" name="6 Rectángulo"/>
          <p:cNvSpPr/>
          <p:nvPr/>
        </p:nvSpPr>
        <p:spPr>
          <a:xfrm>
            <a:off x="274320" y="332656"/>
            <a:ext cx="8549640" cy="6192688"/>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115425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descr="http://2.bp.blogspot.com/_TsBbKv4_Phs/SnoUY_U-PWI/AAAAAAAAAUQ/OYO-0I2jkRs/s400/yurupary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338336"/>
            <a:ext cx="8064896" cy="61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3916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p:txBody>
          <a:bodyPr/>
          <a:lstStyle/>
          <a:p>
            <a:endParaRPr lang="es-CO"/>
          </a:p>
        </p:txBody>
      </p:sp>
      <p:pic>
        <p:nvPicPr>
          <p:cNvPr id="4" name="Picture 2" descr="http://farm3.static.flickr.com/2768/4543047695_0e7f9a8b2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73393" cy="634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p:cNvSpPr/>
          <p:nvPr/>
        </p:nvSpPr>
        <p:spPr>
          <a:xfrm>
            <a:off x="179512" y="144016"/>
            <a:ext cx="8712968" cy="6520102"/>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45362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eldiario.com.co/uploads/galleryNews/72856/photos/Chaman_amazonie_5_06-color.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48" y="785794"/>
            <a:ext cx="3487732" cy="523159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img.terra.com.mx/galeria_de_fotos/images/163/324858.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4942" y="857232"/>
            <a:ext cx="3009906" cy="5234040"/>
          </a:xfrm>
          <a:prstGeom prst="rect">
            <a:avLst/>
          </a:prstGeom>
          <a:noFill/>
          <a:extLst>
            <a:ext uri="{909E8E84-426E-40DD-AFC4-6F175D3DCCD1}">
              <a14:hiddenFill xmlns:a14="http://schemas.microsoft.com/office/drawing/2010/main">
                <a:solidFill>
                  <a:srgbClr val="FFFFFF"/>
                </a:solidFill>
              </a14:hiddenFill>
            </a:ext>
          </a:extLst>
        </p:spPr>
      </p:pic>
      <p:sp>
        <p:nvSpPr>
          <p:cNvPr id="6" name="6 Rectángulo"/>
          <p:cNvSpPr/>
          <p:nvPr/>
        </p:nvSpPr>
        <p:spPr>
          <a:xfrm>
            <a:off x="251520" y="238102"/>
            <a:ext cx="8640960" cy="635925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301872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138238"/>
            <a:ext cx="77819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6 Rectángulo"/>
          <p:cNvSpPr/>
          <p:nvPr/>
        </p:nvSpPr>
        <p:spPr>
          <a:xfrm>
            <a:off x="251520" y="238102"/>
            <a:ext cx="8640960" cy="621523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13955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sdpnoticias.com/notas/2014/10/15/131148_tumblr_ncvv9ak0011s65qwro8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6328"/>
            <a:ext cx="6525344" cy="652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6 Rectángulo"/>
          <p:cNvSpPr/>
          <p:nvPr/>
        </p:nvSpPr>
        <p:spPr>
          <a:xfrm>
            <a:off x="467544" y="0"/>
            <a:ext cx="8280920" cy="685800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101914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23727" y="188912"/>
            <a:ext cx="4980303" cy="6264423"/>
          </a:xfrm>
          <a:prstGeom prst="rect">
            <a:avLst/>
          </a:prstGeom>
        </p:spPr>
      </p:pic>
      <p:sp>
        <p:nvSpPr>
          <p:cNvPr id="5" name="6 Rectángulo"/>
          <p:cNvSpPr/>
          <p:nvPr/>
        </p:nvSpPr>
        <p:spPr>
          <a:xfrm>
            <a:off x="251520" y="238102"/>
            <a:ext cx="8640960" cy="6359250"/>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64751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rot="5400000">
            <a:off x="3649753" y="2911087"/>
            <a:ext cx="6080191" cy="923330"/>
          </a:xfrm>
          <a:prstGeom prst="rect">
            <a:avLst/>
          </a:prstGeom>
          <a:noFill/>
        </p:spPr>
        <p:txBody>
          <a:bodyPr wrap="none" lIns="91440" tIns="45720" rIns="91440" bIns="45720">
            <a:spAutoFit/>
          </a:bodyPr>
          <a:lstStyle/>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TOTEM DE MANADA</a:t>
            </a:r>
            <a:endParaRPr lang="es-E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https://fbcdn-sphotos-a-a.akamaihd.net/hphotos-ak-xfp1/v/t1.0-9/10245313_396578603814786_5903727011102717880_n.jpg?oh=21e2bf7f8d8f9467726ba18a5d4818f4&amp;oe=5546E64E&amp;__gda__=1425957319_1a42b31865d2c3da2fc5d622d7306cbf"/>
          <p:cNvPicPr>
            <a:picLocks noChangeAspect="1" noChangeArrowheads="1"/>
          </p:cNvPicPr>
          <p:nvPr/>
        </p:nvPicPr>
        <p:blipFill>
          <a:blip r:embed="rId2" cstate="print"/>
          <a:srcRect/>
          <a:stretch>
            <a:fillRect/>
          </a:stretch>
        </p:blipFill>
        <p:spPr bwMode="auto">
          <a:xfrm>
            <a:off x="639996" y="293687"/>
            <a:ext cx="4589371" cy="6119162"/>
          </a:xfrm>
          <a:prstGeom prst="rect">
            <a:avLst/>
          </a:prstGeom>
          <a:noFill/>
        </p:spPr>
      </p:pic>
    </p:spTree>
    <p:extLst>
      <p:ext uri="{BB962C8B-B14F-4D97-AF65-F5344CB8AC3E}">
        <p14:creationId xmlns:p14="http://schemas.microsoft.com/office/powerpoint/2010/main" val="18729713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a-mia.xx.fbcdn.net/hphotos-xfa1/t1.0-9/10417014_1440886826162306_83282931955975823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3384376"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cdn-sphotos-h-a.akamaihd.net/hphotos-ak-xfp1/t1.0-9/1469910_1440886616162327_373389836790736302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04664"/>
            <a:ext cx="2872824" cy="3835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content-b-mia.xx.fbcdn.net/hphotos-xpf1/t1.0-9/10403665_1440886816162307_297725953703622724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04664"/>
            <a:ext cx="1895847" cy="6150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scontent-a-mia.xx.fbcdn.net/hphotos-xpa1/l/t1.0-9/1003075_1440886612828994_432180165141729417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80" y="3573016"/>
            <a:ext cx="2119480" cy="2808312"/>
          </a:xfrm>
          <a:prstGeom prst="rect">
            <a:avLst/>
          </a:prstGeom>
          <a:noFill/>
          <a:extLst>
            <a:ext uri="{909E8E84-426E-40DD-AFC4-6F175D3DCCD1}">
              <a14:hiddenFill xmlns:a14="http://schemas.microsoft.com/office/drawing/2010/main">
                <a:solidFill>
                  <a:srgbClr val="FFFFFF"/>
                </a:solidFill>
              </a14:hiddenFill>
            </a:ext>
          </a:extLst>
        </p:spPr>
      </p:pic>
      <p:sp>
        <p:nvSpPr>
          <p:cNvPr id="7"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876260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ChangeArrowheads="1"/>
          </p:cNvSpPr>
          <p:nvPr/>
        </p:nvSpPr>
        <p:spPr bwMode="auto">
          <a:xfrm>
            <a:off x="0" y="2171700"/>
            <a:ext cx="9144000" cy="0"/>
          </a:xfrm>
          <a:prstGeom prst="rect">
            <a:avLst/>
          </a:prstGeom>
          <a:noFill/>
          <a:ln w="9525">
            <a:noFill/>
            <a:miter lim="800000"/>
            <a:headEnd/>
            <a:tailEnd/>
          </a:ln>
        </p:spPr>
        <p:txBody>
          <a:bodyPr wrap="none" anchor="ctr">
            <a:spAutoFit/>
          </a:bodyPr>
          <a:lstStyle/>
          <a:p>
            <a:endParaRPr lang="es-CR"/>
          </a:p>
        </p:txBody>
      </p:sp>
      <p:sp>
        <p:nvSpPr>
          <p:cNvPr id="138244" name="WordArt 10"/>
          <p:cNvSpPr>
            <a:spLocks noChangeArrowheads="1" noChangeShapeType="1" noTextEdit="1"/>
          </p:cNvSpPr>
          <p:nvPr/>
        </p:nvSpPr>
        <p:spPr bwMode="auto">
          <a:xfrm>
            <a:off x="5572132" y="642918"/>
            <a:ext cx="2736850" cy="708025"/>
          </a:xfrm>
          <a:prstGeom prst="rect">
            <a:avLst/>
          </a:prstGeom>
        </p:spPr>
        <p:txBody>
          <a:bodyPr wrap="none" fromWordArt="1">
            <a:prstTxWarp prst="textSlantUp">
              <a:avLst>
                <a:gd name="adj" fmla="val 0"/>
              </a:avLst>
            </a:prstTxWarp>
          </a:bodyPr>
          <a:lstStyle/>
          <a:p>
            <a:pPr algn="ctr"/>
            <a:r>
              <a:rPr lang="es-ES" kern="10" dirty="0">
                <a:ln w="9525">
                  <a:solidFill>
                    <a:srgbClr val="000000"/>
                  </a:solidFill>
                  <a:round/>
                  <a:headEnd/>
                  <a:tailEnd/>
                </a:ln>
                <a:solidFill>
                  <a:srgbClr val="000000"/>
                </a:solidFill>
                <a:latin typeface="Arial Black"/>
              </a:rPr>
              <a:t>Cuerno </a:t>
            </a:r>
            <a:r>
              <a:rPr lang="es-ES" kern="10" dirty="0" err="1">
                <a:ln w="9525">
                  <a:solidFill>
                    <a:srgbClr val="000000"/>
                  </a:solidFill>
                  <a:round/>
                  <a:headEnd/>
                  <a:tailEnd/>
                </a:ln>
                <a:solidFill>
                  <a:srgbClr val="000000"/>
                </a:solidFill>
                <a:latin typeface="Arial Black"/>
              </a:rPr>
              <a:t>kudu</a:t>
            </a:r>
            <a:endParaRPr lang="es-ES" kern="10" dirty="0">
              <a:ln w="9525">
                <a:solidFill>
                  <a:srgbClr val="000000"/>
                </a:solidFill>
                <a:round/>
                <a:headEnd/>
                <a:tailEnd/>
              </a:ln>
              <a:solidFill>
                <a:srgbClr val="000000"/>
              </a:solidFill>
              <a:latin typeface="Arial Black"/>
            </a:endParaRPr>
          </a:p>
        </p:txBody>
      </p:sp>
      <p:pic>
        <p:nvPicPr>
          <p:cNvPr id="5" name="Picture 2" descr="http://www.wikipowell.org/images/thumb/8/87/Cuerno-Kudu-Imitacion.jpg/180px-Cuerno-Kudu-Imitacion.jpg">
            <a:hlinkClick r:id="rId2"/>
          </p:cNvPr>
          <p:cNvPicPr>
            <a:picLocks noChangeAspect="1" noChangeArrowheads="1"/>
          </p:cNvPicPr>
          <p:nvPr/>
        </p:nvPicPr>
        <p:blipFill>
          <a:blip r:embed="rId3" cstate="print"/>
          <a:srcRect/>
          <a:stretch>
            <a:fillRect/>
          </a:stretch>
        </p:blipFill>
        <p:spPr bwMode="auto">
          <a:xfrm>
            <a:off x="569933" y="348541"/>
            <a:ext cx="4526824" cy="6161514"/>
          </a:xfrm>
          <a:prstGeom prst="rect">
            <a:avLst/>
          </a:prstGeom>
          <a:noFill/>
        </p:spPr>
      </p:pic>
      <p:sp>
        <p:nvSpPr>
          <p:cNvPr id="7"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777531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p:txBody>
          <a:bodyPr/>
          <a:lstStyle/>
          <a:p>
            <a:endParaRPr lang="es-CO"/>
          </a:p>
        </p:txBody>
      </p:sp>
      <p:pic>
        <p:nvPicPr>
          <p:cNvPr id="15362" name="Picture 2" descr="https://fbcdn-sphotos-b-a.akamaihd.net/hphotos-ak-frc3/389093_473811212631553_21354550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46704"/>
            <a:ext cx="8352928" cy="6264697"/>
          </a:xfrm>
          <a:prstGeom prst="rect">
            <a:avLst/>
          </a:prstGeom>
          <a:noFill/>
          <a:extLst>
            <a:ext uri="{909E8E84-426E-40DD-AFC4-6F175D3DCCD1}">
              <a14:hiddenFill xmlns:a14="http://schemas.microsoft.com/office/drawing/2010/main">
                <a:solidFill>
                  <a:srgbClr val="FFFFFF"/>
                </a:solidFill>
              </a14:hiddenFill>
            </a:ext>
          </a:extLst>
        </p:spPr>
      </p:pic>
      <p:sp>
        <p:nvSpPr>
          <p:cNvPr id="7"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9285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00768" y="447746"/>
            <a:ext cx="6696744" cy="5962507"/>
          </a:xfrm>
          <a:prstGeom prst="rect">
            <a:avLst/>
          </a:prstGeom>
        </p:spPr>
      </p:pic>
      <p:sp>
        <p:nvSpPr>
          <p:cNvPr id="6" name="6 Rectángulo"/>
          <p:cNvSpPr/>
          <p:nvPr/>
        </p:nvSpPr>
        <p:spPr>
          <a:xfrm>
            <a:off x="274320" y="260648"/>
            <a:ext cx="8549640" cy="6336704"/>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23245530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76672"/>
            <a:ext cx="8246720" cy="5632311"/>
          </a:xfrm>
          <a:prstGeom prst="rect">
            <a:avLst/>
          </a:prstGeom>
        </p:spPr>
        <p:txBody>
          <a:bodyPr wrap="square">
            <a:spAutoFit/>
          </a:bodyPr>
          <a:lstStyle/>
          <a:p>
            <a:r>
              <a:rPr lang="es-CR" sz="2000" i="1" dirty="0" smtClean="0">
                <a:latin typeface="Arial" pitchFamily="34" charset="0"/>
                <a:cs typeface="Arial" pitchFamily="34" charset="0"/>
              </a:rPr>
              <a:t>El </a:t>
            </a:r>
            <a:r>
              <a:rPr lang="es-CR" sz="2000" i="1" dirty="0" err="1" smtClean="0">
                <a:latin typeface="Arial" pitchFamily="34" charset="0"/>
                <a:cs typeface="Arial" pitchFamily="34" charset="0"/>
              </a:rPr>
              <a:t>kudu</a:t>
            </a:r>
            <a:r>
              <a:rPr lang="es-CR" sz="2000" i="1" dirty="0" smtClean="0">
                <a:latin typeface="Arial" pitchFamily="34" charset="0"/>
                <a:cs typeface="Arial" pitchFamily="34" charset="0"/>
              </a:rPr>
              <a:t> es uno de los antílopes más grandes y bonitos de África. También es el origen de una tradición de los scouts del mundo, que usan el cuerno espiral del </a:t>
            </a:r>
            <a:r>
              <a:rPr lang="es-CR" sz="2000" i="1" dirty="0" err="1" smtClean="0">
                <a:latin typeface="Arial" pitchFamily="34" charset="0"/>
                <a:cs typeface="Arial" pitchFamily="34" charset="0"/>
              </a:rPr>
              <a:t>kudu</a:t>
            </a:r>
            <a:r>
              <a:rPr lang="es-CR" sz="2000" i="1" dirty="0" smtClean="0">
                <a:latin typeface="Arial" pitchFamily="34" charset="0"/>
                <a:cs typeface="Arial" pitchFamily="34" charset="0"/>
              </a:rPr>
              <a:t> que es ahuecado y utilizado como un instrumento de viento que sirve para llamar a los scouts en los campamentos y otras actividades. </a:t>
            </a:r>
            <a:endParaRPr lang="es-CR" sz="2000" dirty="0" smtClean="0">
              <a:latin typeface="Arial" pitchFamily="34" charset="0"/>
              <a:cs typeface="Arial" pitchFamily="34" charset="0"/>
            </a:endParaRPr>
          </a:p>
          <a:p>
            <a:r>
              <a:rPr lang="es-CR" sz="2000" i="1" dirty="0" smtClean="0">
                <a:latin typeface="Arial" pitchFamily="34" charset="0"/>
                <a:cs typeface="Arial" pitchFamily="34" charset="0"/>
              </a:rPr>
              <a:t>En 1890, en la campaña contra los </a:t>
            </a:r>
            <a:r>
              <a:rPr lang="es-CR" sz="2000" i="1" dirty="0" err="1" smtClean="0">
                <a:latin typeface="Arial" pitchFamily="34" charset="0"/>
                <a:cs typeface="Arial" pitchFamily="34" charset="0"/>
              </a:rPr>
              <a:t>Matabeles</a:t>
            </a:r>
            <a:r>
              <a:rPr lang="es-CR" sz="2000" i="1" dirty="0" smtClean="0">
                <a:latin typeface="Arial" pitchFamily="34" charset="0"/>
                <a:cs typeface="Arial" pitchFamily="34" charset="0"/>
              </a:rPr>
              <a:t> en lo que hoy es </a:t>
            </a:r>
            <a:r>
              <a:rPr lang="es-CR" sz="2000" i="1" dirty="0" err="1" smtClean="0">
                <a:latin typeface="Arial" pitchFamily="34" charset="0"/>
                <a:cs typeface="Arial" pitchFamily="34" charset="0"/>
              </a:rPr>
              <a:t>Zimbabwe</a:t>
            </a:r>
            <a:r>
              <a:rPr lang="es-CR" sz="2000" i="1" dirty="0" smtClean="0">
                <a:latin typeface="Arial" pitchFamily="34" charset="0"/>
                <a:cs typeface="Arial" pitchFamily="34" charset="0"/>
              </a:rPr>
              <a:t>, </a:t>
            </a:r>
            <a:r>
              <a:rPr lang="es-CR" sz="2000" i="1" dirty="0" err="1" smtClean="0">
                <a:latin typeface="Arial" pitchFamily="34" charset="0"/>
                <a:cs typeface="Arial" pitchFamily="34" charset="0"/>
              </a:rPr>
              <a:t>Baden</a:t>
            </a:r>
            <a:r>
              <a:rPr lang="es-CR" sz="2000" i="1" dirty="0" smtClean="0">
                <a:latin typeface="Arial" pitchFamily="34" charset="0"/>
                <a:cs typeface="Arial" pitchFamily="34" charset="0"/>
              </a:rPr>
              <a:t> Powell vio que los guerreros </a:t>
            </a:r>
            <a:r>
              <a:rPr lang="es-CR" sz="2000" i="1" dirty="0" err="1" smtClean="0">
                <a:latin typeface="Arial" pitchFamily="34" charset="0"/>
                <a:cs typeface="Arial" pitchFamily="34" charset="0"/>
              </a:rPr>
              <a:t>Matabeles</a:t>
            </a:r>
            <a:r>
              <a:rPr lang="es-CR" sz="2000" i="1" dirty="0" smtClean="0">
                <a:latin typeface="Arial" pitchFamily="34" charset="0"/>
                <a:cs typeface="Arial" pitchFamily="34" charset="0"/>
              </a:rPr>
              <a:t> tenían un sistema único de comunicación para largas distancias que consistía en un cuerno de </a:t>
            </a:r>
            <a:r>
              <a:rPr lang="es-CR" sz="2000" i="1" dirty="0" err="1" smtClean="0">
                <a:latin typeface="Arial" pitchFamily="34" charset="0"/>
                <a:cs typeface="Arial" pitchFamily="34" charset="0"/>
              </a:rPr>
              <a:t>Kudu</a:t>
            </a:r>
            <a:r>
              <a:rPr lang="es-CR" sz="2000" i="1" dirty="0" smtClean="0">
                <a:latin typeface="Arial" pitchFamily="34" charset="0"/>
                <a:cs typeface="Arial" pitchFamily="34" charset="0"/>
              </a:rPr>
              <a:t>.</a:t>
            </a:r>
            <a:endParaRPr lang="es-CR" sz="2000" dirty="0" smtClean="0">
              <a:latin typeface="Arial" pitchFamily="34" charset="0"/>
              <a:cs typeface="Arial" pitchFamily="34" charset="0"/>
            </a:endParaRPr>
          </a:p>
          <a:p>
            <a:r>
              <a:rPr lang="es-CR" sz="2000" i="1" dirty="0" smtClean="0">
                <a:latin typeface="Arial" pitchFamily="34" charset="0"/>
                <a:cs typeface="Arial" pitchFamily="34" charset="0"/>
              </a:rPr>
              <a:t>Después de la campaña </a:t>
            </a:r>
            <a:r>
              <a:rPr lang="es-CR" sz="2000" i="1" dirty="0" err="1" smtClean="0">
                <a:latin typeface="Arial" pitchFamily="34" charset="0"/>
                <a:cs typeface="Arial" pitchFamily="34" charset="0"/>
              </a:rPr>
              <a:t>Baden</a:t>
            </a:r>
            <a:r>
              <a:rPr lang="es-CR" sz="2000" i="1" dirty="0" smtClean="0">
                <a:latin typeface="Arial" pitchFamily="34" charset="0"/>
                <a:cs typeface="Arial" pitchFamily="34" charset="0"/>
              </a:rPr>
              <a:t> Powell tomó uno de estos cuernos como trofeo y se lo llevó a casa. El cuerno había pertenecido a el jefe </a:t>
            </a:r>
            <a:r>
              <a:rPr lang="es-CR" sz="2000" i="1" dirty="0" err="1" smtClean="0">
                <a:latin typeface="Arial" pitchFamily="34" charset="0"/>
                <a:cs typeface="Arial" pitchFamily="34" charset="0"/>
              </a:rPr>
              <a:t>Matabele</a:t>
            </a:r>
            <a:r>
              <a:rPr lang="es-CR" sz="2000" i="1" dirty="0" smtClean="0">
                <a:latin typeface="Arial" pitchFamily="34" charset="0"/>
                <a:cs typeface="Arial" pitchFamily="34" charset="0"/>
              </a:rPr>
              <a:t> </a:t>
            </a:r>
            <a:r>
              <a:rPr lang="es-CR" sz="2000" i="1" dirty="0" err="1" smtClean="0">
                <a:latin typeface="Arial" pitchFamily="34" charset="0"/>
                <a:cs typeface="Arial" pitchFamily="34" charset="0"/>
              </a:rPr>
              <a:t>Siginyamatshe</a:t>
            </a:r>
            <a:r>
              <a:rPr lang="es-CR" sz="2000" i="1" dirty="0" smtClean="0">
                <a:latin typeface="Arial" pitchFamily="34" charset="0"/>
                <a:cs typeface="Arial" pitchFamily="34" charset="0"/>
              </a:rPr>
              <a:t>. En el primer campamento en la isla </a:t>
            </a:r>
            <a:r>
              <a:rPr lang="es-CR" sz="2000" i="1" dirty="0" err="1" smtClean="0">
                <a:latin typeface="Arial" pitchFamily="34" charset="0"/>
                <a:cs typeface="Arial" pitchFamily="34" charset="0"/>
              </a:rPr>
              <a:t>Brownsea</a:t>
            </a:r>
            <a:r>
              <a:rPr lang="es-CR" sz="2000" i="1" dirty="0" smtClean="0">
                <a:latin typeface="Arial" pitchFamily="34" charset="0"/>
                <a:cs typeface="Arial" pitchFamily="34" charset="0"/>
              </a:rPr>
              <a:t> los primeros scouts se despertaban cada mañana con el sonido de este cuerno.</a:t>
            </a:r>
            <a:endParaRPr lang="es-CR" sz="2000" dirty="0" smtClean="0">
              <a:latin typeface="Arial" pitchFamily="34" charset="0"/>
              <a:cs typeface="Arial" pitchFamily="34" charset="0"/>
            </a:endParaRPr>
          </a:p>
          <a:p>
            <a:r>
              <a:rPr lang="es-CR" sz="2000" i="1" dirty="0" err="1" smtClean="0">
                <a:latin typeface="Arial" pitchFamily="34" charset="0"/>
                <a:cs typeface="Arial" pitchFamily="34" charset="0"/>
              </a:rPr>
              <a:t>Baden</a:t>
            </a:r>
            <a:r>
              <a:rPr lang="es-CR" sz="2000" i="1" dirty="0" smtClean="0">
                <a:latin typeface="Arial" pitchFamily="34" charset="0"/>
                <a:cs typeface="Arial" pitchFamily="34" charset="0"/>
              </a:rPr>
              <a:t> Powell junto con su cuerno </a:t>
            </a:r>
            <a:r>
              <a:rPr lang="es-CR" sz="2000" i="1" dirty="0" err="1" smtClean="0">
                <a:latin typeface="Arial" pitchFamily="34" charset="0"/>
                <a:cs typeface="Arial" pitchFamily="34" charset="0"/>
              </a:rPr>
              <a:t>kudu</a:t>
            </a:r>
            <a:r>
              <a:rPr lang="es-CR" sz="2000" i="1" dirty="0" smtClean="0">
                <a:latin typeface="Arial" pitchFamily="34" charset="0"/>
                <a:cs typeface="Arial" pitchFamily="34" charset="0"/>
              </a:rPr>
              <a:t>, había reunido algunos de sus trofeos militares que utilizó para motivar a los muchachos contando sus aventuras en la frontera de Sudáfrica. Más tarde el cuerno </a:t>
            </a:r>
            <a:r>
              <a:rPr lang="es-CR" sz="2000" i="1" dirty="0" err="1" smtClean="0">
                <a:latin typeface="Arial" pitchFamily="34" charset="0"/>
                <a:cs typeface="Arial" pitchFamily="34" charset="0"/>
              </a:rPr>
              <a:t>kudu</a:t>
            </a:r>
            <a:r>
              <a:rPr lang="es-CR" sz="2000" i="1" dirty="0" smtClean="0">
                <a:latin typeface="Arial" pitchFamily="34" charset="0"/>
                <a:cs typeface="Arial" pitchFamily="34" charset="0"/>
              </a:rPr>
              <a:t> hizo escuchar sus notas en </a:t>
            </a:r>
            <a:r>
              <a:rPr lang="es-CR" sz="2000" i="1" dirty="0" err="1" smtClean="0">
                <a:latin typeface="Arial" pitchFamily="34" charset="0"/>
                <a:cs typeface="Arial" pitchFamily="34" charset="0"/>
              </a:rPr>
              <a:t>Gilwell</a:t>
            </a:r>
            <a:r>
              <a:rPr lang="es-CR" sz="2000" i="1" dirty="0" smtClean="0">
                <a:latin typeface="Arial" pitchFamily="34" charset="0"/>
                <a:cs typeface="Arial" pitchFamily="34" charset="0"/>
              </a:rPr>
              <a:t> Park en las afueras de Londres.</a:t>
            </a:r>
            <a:endParaRPr lang="es-CR" sz="2000" dirty="0" smtClean="0">
              <a:latin typeface="Arial" pitchFamily="34" charset="0"/>
              <a:cs typeface="Arial" pitchFamily="34" charset="0"/>
            </a:endParaRPr>
          </a:p>
        </p:txBody>
      </p:sp>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399642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p5.fotolog.com/photo/5/8/109/scout_david/1197389221_f.jpg">
            <a:hlinkClick r:id="rId2"/>
          </p:cNvPr>
          <p:cNvPicPr>
            <a:picLocks noChangeAspect="1" noChangeArrowheads="1"/>
          </p:cNvPicPr>
          <p:nvPr/>
        </p:nvPicPr>
        <p:blipFill>
          <a:blip r:embed="rId3" cstate="print"/>
          <a:srcRect/>
          <a:stretch>
            <a:fillRect/>
          </a:stretch>
        </p:blipFill>
        <p:spPr bwMode="auto">
          <a:xfrm>
            <a:off x="583092" y="548680"/>
            <a:ext cx="7977816" cy="5289451"/>
          </a:xfrm>
          <a:prstGeom prst="rect">
            <a:avLst/>
          </a:prstGeom>
          <a:noFill/>
        </p:spPr>
      </p:pic>
      <p:sp>
        <p:nvSpPr>
          <p:cNvPr id="6"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20576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http://3.bp.blogspot.com/--EDHijqZUuM/UGBzAMS5YUI/AAAAAAAAAkU/lFa05rF6mhs/s1600/Tocando+Kudu.JPG">
            <a:hlinkClick r:id="rId2"/>
          </p:cNvPr>
          <p:cNvPicPr>
            <a:picLocks noChangeAspect="1" noChangeArrowheads="1"/>
          </p:cNvPicPr>
          <p:nvPr/>
        </p:nvPicPr>
        <p:blipFill>
          <a:blip r:embed="rId3" cstate="print"/>
          <a:srcRect/>
          <a:stretch>
            <a:fillRect/>
          </a:stretch>
        </p:blipFill>
        <p:spPr bwMode="auto">
          <a:xfrm>
            <a:off x="520326" y="758067"/>
            <a:ext cx="8031266" cy="5342462"/>
          </a:xfrm>
          <a:prstGeom prst="rect">
            <a:avLst/>
          </a:prstGeom>
          <a:noFill/>
        </p:spPr>
      </p:pic>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504692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http://2.bp.blogspot.com/_8-pa6lDzVsQ/RrCYJ1UcpvI/AAAAAAAAAFw/cK4VsNyFo-4/s400/Bridge-PDuncan-KuduHorn.jpg">
            <a:hlinkClick r:id="rId2"/>
          </p:cNvPr>
          <p:cNvPicPr>
            <a:picLocks noChangeAspect="1" noChangeArrowheads="1"/>
          </p:cNvPicPr>
          <p:nvPr/>
        </p:nvPicPr>
        <p:blipFill>
          <a:blip r:embed="rId3" cstate="print"/>
          <a:srcRect/>
          <a:stretch>
            <a:fillRect/>
          </a:stretch>
        </p:blipFill>
        <p:spPr bwMode="auto">
          <a:xfrm>
            <a:off x="1691680" y="552698"/>
            <a:ext cx="4968552" cy="5753199"/>
          </a:xfrm>
          <a:prstGeom prst="rect">
            <a:avLst/>
          </a:prstGeom>
          <a:noFill/>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99208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0" name="Picture 4" descr="https://fbcdn-sphotos-e-a.akamaihd.net/hphotos-ak-frc1/396659_523517434327597_23528040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512601"/>
            <a:ext cx="5832010" cy="583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447700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fbcdn-sphotos-a-a.akamaihd.net/hphotos-ak-ash2/547984_473810119298329_640115734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8135954" cy="6101966"/>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41715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rover1"/>
          <p:cNvPicPr>
            <a:picLocks noChangeAspect="1" noChangeArrowheads="1"/>
          </p:cNvPicPr>
          <p:nvPr/>
        </p:nvPicPr>
        <p:blipFill>
          <a:blip r:embed="rId3" cstate="print"/>
          <a:srcRect/>
          <a:stretch>
            <a:fillRect/>
          </a:stretch>
        </p:blipFill>
        <p:spPr bwMode="auto">
          <a:xfrm>
            <a:off x="611560" y="620688"/>
            <a:ext cx="2808312" cy="2425763"/>
          </a:xfrm>
          <a:prstGeom prst="rect">
            <a:avLst/>
          </a:prstGeom>
          <a:noFill/>
          <a:ln w="9525">
            <a:noFill/>
            <a:miter lim="800000"/>
            <a:headEnd/>
            <a:tailEnd/>
          </a:ln>
        </p:spPr>
      </p:pic>
      <p:graphicFrame>
        <p:nvGraphicFramePr>
          <p:cNvPr id="762882" name="Object 12"/>
          <p:cNvGraphicFramePr>
            <a:graphicFrameLocks noChangeAspect="1"/>
          </p:cNvGraphicFramePr>
          <p:nvPr/>
        </p:nvGraphicFramePr>
        <p:xfrm>
          <a:off x="5076056" y="548680"/>
          <a:ext cx="3371579" cy="4363434"/>
        </p:xfrm>
        <a:graphic>
          <a:graphicData uri="http://schemas.openxmlformats.org/presentationml/2006/ole">
            <mc:AlternateContent xmlns:mc="http://schemas.openxmlformats.org/markup-compatibility/2006">
              <mc:Choice xmlns:v="urn:schemas-microsoft-com:vml" Requires="v">
                <p:oleObj spid="_x0000_s1090" name="Imagen de mapa de bits" r:id="rId4" imgW="2038095" imgH="2638095" progId="PBrush">
                  <p:embed/>
                </p:oleObj>
              </mc:Choice>
              <mc:Fallback>
                <p:oleObj name="Imagen de mapa de bits" r:id="rId4" imgW="2038095" imgH="263809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48680"/>
                        <a:ext cx="3371579" cy="43634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14"/>
          <p:cNvPicPr>
            <a:picLocks noChangeAspect="1" noChangeArrowheads="1"/>
          </p:cNvPicPr>
          <p:nvPr/>
        </p:nvPicPr>
        <p:blipFill>
          <a:blip r:embed="rId6" cstate="print"/>
          <a:srcRect/>
          <a:stretch>
            <a:fillRect/>
          </a:stretch>
        </p:blipFill>
        <p:spPr bwMode="auto">
          <a:xfrm>
            <a:off x="3275856" y="1340768"/>
            <a:ext cx="1851041" cy="2185783"/>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a:stretch>
            <a:fillRect/>
          </a:stretch>
        </p:blipFill>
        <p:spPr bwMode="auto">
          <a:xfrm>
            <a:off x="467544" y="3789040"/>
            <a:ext cx="3678940" cy="2666576"/>
          </a:xfrm>
          <a:prstGeom prst="rect">
            <a:avLst/>
          </a:prstGeom>
          <a:noFill/>
          <a:ln w="9525">
            <a:noFill/>
            <a:miter lim="800000"/>
            <a:headEnd/>
            <a:tailEnd/>
          </a:ln>
        </p:spPr>
      </p:pic>
      <p:graphicFrame>
        <p:nvGraphicFramePr>
          <p:cNvPr id="762883" name="Object 3"/>
          <p:cNvGraphicFramePr>
            <a:graphicFrameLocks noChangeAspect="1"/>
          </p:cNvGraphicFramePr>
          <p:nvPr/>
        </p:nvGraphicFramePr>
        <p:xfrm>
          <a:off x="6516216" y="5301208"/>
          <a:ext cx="2066925" cy="1200150"/>
        </p:xfrm>
        <a:graphic>
          <a:graphicData uri="http://schemas.openxmlformats.org/presentationml/2006/ole">
            <mc:AlternateContent xmlns:mc="http://schemas.openxmlformats.org/markup-compatibility/2006">
              <mc:Choice xmlns:v="urn:schemas-microsoft-com:vml" Requires="v">
                <p:oleObj spid="_x0000_s1091" r:id="rId8" imgW="338042" imgH="185755" progId="">
                  <p:embed/>
                </p:oleObj>
              </mc:Choice>
              <mc:Fallback>
                <p:oleObj r:id="rId8" imgW="338042" imgH="18575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5301208"/>
                        <a:ext cx="2066925" cy="120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Imagen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1617" y="2276872"/>
            <a:ext cx="709734" cy="101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62621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vimiento Scout del Uruguay (MSU) Comunicación E Imagen Msu Organización Mundial del Movimiento Scout World Organization of the Scout Movement - WO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13922"/>
            <a:ext cx="8316924" cy="6163837"/>
          </a:xfrm>
          <a:prstGeom prst="rect">
            <a:avLst/>
          </a:prstGeom>
          <a:noFill/>
          <a:extLst>
            <a:ext uri="{909E8E84-426E-40DD-AFC4-6F175D3DCCD1}">
              <a14:hiddenFill xmlns:a14="http://schemas.microsoft.com/office/drawing/2010/main">
                <a:solidFill>
                  <a:srgbClr val="FFFFFF"/>
                </a:solidFill>
              </a14:hiddenFill>
            </a:ext>
          </a:extLst>
        </p:spPr>
      </p:pic>
      <p:sp>
        <p:nvSpPr>
          <p:cNvPr id="6"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701427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46146" y="378883"/>
            <a:ext cx="8097819" cy="6121951"/>
          </a:xfrm>
          <a:prstGeom prst="rect">
            <a:avLst/>
          </a:prstGeom>
          <a:noFill/>
          <a:ln w="9525">
            <a:noFill/>
            <a:miter lim="800000"/>
            <a:headEnd/>
            <a:tailEnd/>
          </a:ln>
          <a:effectLst/>
        </p:spPr>
      </p:pic>
      <p:sp>
        <p:nvSpPr>
          <p:cNvPr id="6"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259881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1472" y="1571612"/>
            <a:ext cx="7725739" cy="3929090"/>
          </a:xfrm>
          <a:prstGeom prst="rect">
            <a:avLst/>
          </a:prstGeom>
          <a:noFill/>
          <a:ln w="9525">
            <a:noFill/>
            <a:miter lim="800000"/>
            <a:headEnd/>
            <a:tailEnd/>
          </a:ln>
          <a:effectLst/>
        </p:spPr>
      </p:pic>
      <p:sp>
        <p:nvSpPr>
          <p:cNvPr id="5" name="3 Rectángulo"/>
          <p:cNvSpPr/>
          <p:nvPr/>
        </p:nvSpPr>
        <p:spPr>
          <a:xfrm>
            <a:off x="179512" y="144016"/>
            <a:ext cx="8712968" cy="6453336"/>
          </a:xfrm>
          <a:prstGeom prst="rect">
            <a:avLst/>
          </a:prstGeom>
          <a:noFill/>
          <a:ln w="57150">
            <a:solidFill>
              <a:schemeClr val="tx1"/>
            </a:solidFill>
            <a:prstDash val="sysDot"/>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48373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2581</Words>
  <Application>Microsoft Office PowerPoint</Application>
  <PresentationFormat>Presentación en pantalla (4:3)</PresentationFormat>
  <Paragraphs>310</Paragraphs>
  <Slides>121</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121</vt:i4>
      </vt:variant>
    </vt:vector>
  </HeadingPairs>
  <TitlesOfParts>
    <vt:vector size="123" baseType="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Paradise</dc:creator>
  <cp:lastModifiedBy>Luffi</cp:lastModifiedBy>
  <cp:revision>546</cp:revision>
  <dcterms:created xsi:type="dcterms:W3CDTF">2012-10-08T15:35:27Z</dcterms:created>
  <dcterms:modified xsi:type="dcterms:W3CDTF">2019-09-12T11:53:09Z</dcterms:modified>
</cp:coreProperties>
</file>