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6" r:id="rId3"/>
    <p:sldId id="262" r:id="rId4"/>
    <p:sldId id="260" r:id="rId5"/>
    <p:sldId id="261" r:id="rId6"/>
    <p:sldId id="258" r:id="rId7"/>
    <p:sldId id="282" r:id="rId8"/>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1073AB1B-258E-4099-87C7-0EDA16208C60}" type="datetimeFigureOut">
              <a:rPr lang="es-CO" smtClean="0"/>
              <a:t>15/08/2019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5C35AF2-A24F-431C-90FC-2CBCBF42110E}" type="slidenum">
              <a:rPr lang="es-CO" smtClean="0"/>
              <a:t>‹Nº›</a:t>
            </a:fld>
            <a:endParaRPr lang="es-CO"/>
          </a:p>
        </p:txBody>
      </p:sp>
    </p:spTree>
    <p:extLst>
      <p:ext uri="{BB962C8B-B14F-4D97-AF65-F5344CB8AC3E}">
        <p14:creationId xmlns:p14="http://schemas.microsoft.com/office/powerpoint/2010/main" val="1794258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073AB1B-258E-4099-87C7-0EDA16208C60}" type="datetimeFigureOut">
              <a:rPr lang="es-CO" smtClean="0"/>
              <a:t>15/08/2019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5C35AF2-A24F-431C-90FC-2CBCBF42110E}" type="slidenum">
              <a:rPr lang="es-CO" smtClean="0"/>
              <a:t>‹Nº›</a:t>
            </a:fld>
            <a:endParaRPr lang="es-CO"/>
          </a:p>
        </p:txBody>
      </p:sp>
    </p:spTree>
    <p:extLst>
      <p:ext uri="{BB962C8B-B14F-4D97-AF65-F5344CB8AC3E}">
        <p14:creationId xmlns:p14="http://schemas.microsoft.com/office/powerpoint/2010/main" val="471194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073AB1B-258E-4099-87C7-0EDA16208C60}" type="datetimeFigureOut">
              <a:rPr lang="es-CO" smtClean="0"/>
              <a:t>15/08/2019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5C35AF2-A24F-431C-90FC-2CBCBF42110E}" type="slidenum">
              <a:rPr lang="es-CO" smtClean="0"/>
              <a:t>‹Nº›</a:t>
            </a:fld>
            <a:endParaRPr lang="es-CO"/>
          </a:p>
        </p:txBody>
      </p:sp>
    </p:spTree>
    <p:extLst>
      <p:ext uri="{BB962C8B-B14F-4D97-AF65-F5344CB8AC3E}">
        <p14:creationId xmlns:p14="http://schemas.microsoft.com/office/powerpoint/2010/main" val="1052081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1073AB1B-258E-4099-87C7-0EDA16208C60}" type="datetimeFigureOut">
              <a:rPr lang="es-CO" smtClean="0"/>
              <a:t>15/08/2019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5C35AF2-A24F-431C-90FC-2CBCBF42110E}" type="slidenum">
              <a:rPr lang="es-CO" smtClean="0"/>
              <a:t>‹Nº›</a:t>
            </a:fld>
            <a:endParaRPr lang="es-CO"/>
          </a:p>
        </p:txBody>
      </p:sp>
    </p:spTree>
    <p:extLst>
      <p:ext uri="{BB962C8B-B14F-4D97-AF65-F5344CB8AC3E}">
        <p14:creationId xmlns:p14="http://schemas.microsoft.com/office/powerpoint/2010/main" val="213555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073AB1B-258E-4099-87C7-0EDA16208C60}" type="datetimeFigureOut">
              <a:rPr lang="es-CO" smtClean="0"/>
              <a:t>15/08/2019</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85C35AF2-A24F-431C-90FC-2CBCBF42110E}" type="slidenum">
              <a:rPr lang="es-CO" smtClean="0"/>
              <a:t>‹Nº›</a:t>
            </a:fld>
            <a:endParaRPr lang="es-CO"/>
          </a:p>
        </p:txBody>
      </p:sp>
    </p:spTree>
    <p:extLst>
      <p:ext uri="{BB962C8B-B14F-4D97-AF65-F5344CB8AC3E}">
        <p14:creationId xmlns:p14="http://schemas.microsoft.com/office/powerpoint/2010/main" val="100208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1073AB1B-258E-4099-87C7-0EDA16208C60}" type="datetimeFigureOut">
              <a:rPr lang="es-CO" smtClean="0"/>
              <a:t>15/08/2019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5C35AF2-A24F-431C-90FC-2CBCBF42110E}" type="slidenum">
              <a:rPr lang="es-CO" smtClean="0"/>
              <a:t>‹Nº›</a:t>
            </a:fld>
            <a:endParaRPr lang="es-CO"/>
          </a:p>
        </p:txBody>
      </p:sp>
    </p:spTree>
    <p:extLst>
      <p:ext uri="{BB962C8B-B14F-4D97-AF65-F5344CB8AC3E}">
        <p14:creationId xmlns:p14="http://schemas.microsoft.com/office/powerpoint/2010/main" val="2231767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1073AB1B-258E-4099-87C7-0EDA16208C60}" type="datetimeFigureOut">
              <a:rPr lang="es-CO" smtClean="0"/>
              <a:t>15/08/2019</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85C35AF2-A24F-431C-90FC-2CBCBF42110E}" type="slidenum">
              <a:rPr lang="es-CO" smtClean="0"/>
              <a:t>‹Nº›</a:t>
            </a:fld>
            <a:endParaRPr lang="es-CO"/>
          </a:p>
        </p:txBody>
      </p:sp>
    </p:spTree>
    <p:extLst>
      <p:ext uri="{BB962C8B-B14F-4D97-AF65-F5344CB8AC3E}">
        <p14:creationId xmlns:p14="http://schemas.microsoft.com/office/powerpoint/2010/main" val="3881524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1073AB1B-258E-4099-87C7-0EDA16208C60}" type="datetimeFigureOut">
              <a:rPr lang="es-CO" smtClean="0"/>
              <a:t>15/08/2019</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85C35AF2-A24F-431C-90FC-2CBCBF42110E}" type="slidenum">
              <a:rPr lang="es-CO" smtClean="0"/>
              <a:t>‹Nº›</a:t>
            </a:fld>
            <a:endParaRPr lang="es-CO"/>
          </a:p>
        </p:txBody>
      </p:sp>
    </p:spTree>
    <p:extLst>
      <p:ext uri="{BB962C8B-B14F-4D97-AF65-F5344CB8AC3E}">
        <p14:creationId xmlns:p14="http://schemas.microsoft.com/office/powerpoint/2010/main" val="307815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073AB1B-258E-4099-87C7-0EDA16208C60}" type="datetimeFigureOut">
              <a:rPr lang="es-CO" smtClean="0"/>
              <a:t>15/08/2019</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85C35AF2-A24F-431C-90FC-2CBCBF42110E}" type="slidenum">
              <a:rPr lang="es-CO" smtClean="0"/>
              <a:t>‹Nº›</a:t>
            </a:fld>
            <a:endParaRPr lang="es-CO"/>
          </a:p>
        </p:txBody>
      </p:sp>
    </p:spTree>
    <p:extLst>
      <p:ext uri="{BB962C8B-B14F-4D97-AF65-F5344CB8AC3E}">
        <p14:creationId xmlns:p14="http://schemas.microsoft.com/office/powerpoint/2010/main" val="2398494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073AB1B-258E-4099-87C7-0EDA16208C60}" type="datetimeFigureOut">
              <a:rPr lang="es-CO" smtClean="0"/>
              <a:t>15/08/2019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5C35AF2-A24F-431C-90FC-2CBCBF42110E}" type="slidenum">
              <a:rPr lang="es-CO" smtClean="0"/>
              <a:t>‹Nº›</a:t>
            </a:fld>
            <a:endParaRPr lang="es-CO"/>
          </a:p>
        </p:txBody>
      </p:sp>
    </p:spTree>
    <p:extLst>
      <p:ext uri="{BB962C8B-B14F-4D97-AF65-F5344CB8AC3E}">
        <p14:creationId xmlns:p14="http://schemas.microsoft.com/office/powerpoint/2010/main" val="1823088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073AB1B-258E-4099-87C7-0EDA16208C60}" type="datetimeFigureOut">
              <a:rPr lang="es-CO" smtClean="0"/>
              <a:t>15/08/2019</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85C35AF2-A24F-431C-90FC-2CBCBF42110E}" type="slidenum">
              <a:rPr lang="es-CO" smtClean="0"/>
              <a:t>‹Nº›</a:t>
            </a:fld>
            <a:endParaRPr lang="es-CO"/>
          </a:p>
        </p:txBody>
      </p:sp>
    </p:spTree>
    <p:extLst>
      <p:ext uri="{BB962C8B-B14F-4D97-AF65-F5344CB8AC3E}">
        <p14:creationId xmlns:p14="http://schemas.microsoft.com/office/powerpoint/2010/main" val="1588567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73AB1B-258E-4099-87C7-0EDA16208C60}" type="datetimeFigureOut">
              <a:rPr lang="es-CO" smtClean="0"/>
              <a:t>15/08/2019</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C35AF2-A24F-431C-90FC-2CBCBF42110E}" type="slidenum">
              <a:rPr lang="es-CO" smtClean="0"/>
              <a:t>‹Nº›</a:t>
            </a:fld>
            <a:endParaRPr lang="es-CO"/>
          </a:p>
        </p:txBody>
      </p:sp>
    </p:spTree>
    <p:extLst>
      <p:ext uri="{BB962C8B-B14F-4D97-AF65-F5344CB8AC3E}">
        <p14:creationId xmlns:p14="http://schemas.microsoft.com/office/powerpoint/2010/main" val="2675369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concepto.de/que-es-la-comunicacion/" TargetMode="External"/><Relationship Id="rId2" Type="http://schemas.openxmlformats.org/officeDocument/2006/relationships/hyperlink" Target="https://concepto.de/retroalimentacion/" TargetMode="External"/><Relationship Id="rId1" Type="http://schemas.openxmlformats.org/officeDocument/2006/relationships/slideLayout" Target="../slideLayouts/slideLayout2.xml"/><Relationship Id="rId4" Type="http://schemas.openxmlformats.org/officeDocument/2006/relationships/hyperlink" Target="https://concepto.de/metodo/"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asdigital.net/nuestro-blog/que-debe-tener-una-buena-estrategia-de-branding" TargetMode="External"/><Relationship Id="rId2" Type="http://schemas.openxmlformats.org/officeDocument/2006/relationships/hyperlink" Target="https://www.masdigital.net/servicios-mas-digital/brandin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CO"/>
          </a:p>
        </p:txBody>
      </p:sp>
      <p:sp>
        <p:nvSpPr>
          <p:cNvPr id="3" name="2 Subtítulo"/>
          <p:cNvSpPr>
            <a:spLocks noGrp="1"/>
          </p:cNvSpPr>
          <p:nvPr>
            <p:ph type="subTitle" idx="1"/>
          </p:nvPr>
        </p:nvSpPr>
        <p:spPr/>
        <p:txBody>
          <a:bodyPr/>
          <a:lstStyle/>
          <a:p>
            <a:endParaRPr lang="es-CO"/>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61458" y="555785"/>
            <a:ext cx="5494916" cy="457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126871" y="539451"/>
            <a:ext cx="5494918" cy="460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179511" y="5805264"/>
            <a:ext cx="8784977" cy="1046440"/>
          </a:xfrm>
          <a:prstGeom prst="rect">
            <a:avLst/>
          </a:prstGeom>
          <a:noFill/>
        </p:spPr>
        <p:txBody>
          <a:bodyPr wrap="square" rtlCol="0">
            <a:spAutoFit/>
          </a:bodyPr>
          <a:lstStyle/>
          <a:p>
            <a:pPr fontAlgn="t"/>
            <a:r>
              <a:rPr lang="es-CO" sz="1200" b="1" dirty="0">
                <a:latin typeface="Arial" pitchFamily="34" charset="0"/>
                <a:cs typeface="Arial" pitchFamily="34" charset="0"/>
              </a:rPr>
              <a:t>Qué es </a:t>
            </a:r>
            <a:r>
              <a:rPr lang="es-CO" sz="1200" b="1" dirty="0" err="1">
                <a:latin typeface="Arial" pitchFamily="34" charset="0"/>
                <a:cs typeface="Arial" pitchFamily="34" charset="0"/>
              </a:rPr>
              <a:t>Feedback</a:t>
            </a:r>
            <a:r>
              <a:rPr lang="es-CO" sz="1200" b="1" dirty="0">
                <a:latin typeface="Arial" pitchFamily="34" charset="0"/>
                <a:cs typeface="Arial" pitchFamily="34" charset="0"/>
              </a:rPr>
              <a:t>:</a:t>
            </a:r>
          </a:p>
          <a:p>
            <a:pPr fontAlgn="t"/>
            <a:r>
              <a:rPr lang="es-CO" sz="1000" b="1" i="1" dirty="0" err="1"/>
              <a:t>Feedback</a:t>
            </a:r>
            <a:r>
              <a:rPr lang="es-CO" sz="1000" b="1" i="1" dirty="0"/>
              <a:t> </a:t>
            </a:r>
            <a:r>
              <a:rPr lang="es-CO" sz="1000" dirty="0"/>
              <a:t>es una palabra del inglés que </a:t>
            </a:r>
            <a:r>
              <a:rPr lang="es-CO" sz="1000" b="1" dirty="0"/>
              <a:t>significa retroalimentación</a:t>
            </a:r>
            <a:r>
              <a:rPr lang="es-CO" sz="1000" dirty="0"/>
              <a:t>; podemos utilizarla como </a:t>
            </a:r>
            <a:r>
              <a:rPr lang="es-CO" sz="1000" b="1" dirty="0"/>
              <a:t>sinónimo de respuesta o reacción</a:t>
            </a:r>
            <a:r>
              <a:rPr lang="es-CO" sz="1000" dirty="0"/>
              <a:t>, o, desde un punto de vista más técnico, para referirnos a un </a:t>
            </a:r>
            <a:r>
              <a:rPr lang="es-CO" sz="1000" b="1" dirty="0"/>
              <a:t>método de control de sistemas</a:t>
            </a:r>
            <a:r>
              <a:rPr lang="es-CO" sz="1000" dirty="0"/>
              <a:t>.</a:t>
            </a:r>
          </a:p>
          <a:p>
            <a:pPr fontAlgn="t"/>
            <a:r>
              <a:rPr lang="es-CO" sz="1000" dirty="0"/>
              <a:t>En este sentido, el </a:t>
            </a:r>
            <a:r>
              <a:rPr lang="es-CO" sz="1000" i="1" dirty="0" err="1"/>
              <a:t>feedback</a:t>
            </a:r>
            <a:r>
              <a:rPr lang="es-CO" sz="1000" dirty="0"/>
              <a:t> puede ser la </a:t>
            </a:r>
            <a:r>
              <a:rPr lang="es-CO" sz="1000" b="1" dirty="0"/>
              <a:t>reacción, respuesta u opinión que nos da un interlocutor</a:t>
            </a:r>
            <a:r>
              <a:rPr lang="es-CO" sz="1000" dirty="0"/>
              <a:t> como retorno sobre un asunto determinado: “Presenté mi informe a los accionistas y el</a:t>
            </a:r>
            <a:r>
              <a:rPr lang="es-CO" sz="1000" i="1" dirty="0"/>
              <a:t> </a:t>
            </a:r>
            <a:r>
              <a:rPr lang="es-CO" sz="1000" i="1" dirty="0" err="1"/>
              <a:t>feedback</a:t>
            </a:r>
            <a:r>
              <a:rPr lang="es-CO" sz="1000" dirty="0" err="1"/>
              <a:t>fue</a:t>
            </a:r>
            <a:r>
              <a:rPr lang="es-CO" sz="1000" dirty="0"/>
              <a:t> muy positivo”.</a:t>
            </a:r>
          </a:p>
          <a:p>
            <a:endParaRPr lang="es-CO" sz="1000" dirty="0">
              <a:latin typeface="Arial" pitchFamily="34" charset="0"/>
              <a:cs typeface="Arial" pitchFamily="34" charset="0"/>
            </a:endParaRPr>
          </a:p>
        </p:txBody>
      </p:sp>
    </p:spTree>
    <p:extLst>
      <p:ext uri="{BB962C8B-B14F-4D97-AF65-F5344CB8AC3E}">
        <p14:creationId xmlns:p14="http://schemas.microsoft.com/office/powerpoint/2010/main" val="1415219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3074" name="Picture 2" descr="Resultado de imagen para la ventana de joha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11" y="878718"/>
            <a:ext cx="8603462" cy="4516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18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323528" y="332656"/>
            <a:ext cx="8496944" cy="6370975"/>
          </a:xfrm>
          <a:prstGeom prst="rect">
            <a:avLst/>
          </a:prstGeom>
          <a:noFill/>
        </p:spPr>
        <p:txBody>
          <a:bodyPr wrap="square" rtlCol="0">
            <a:spAutoFit/>
          </a:bodyPr>
          <a:lstStyle/>
          <a:p>
            <a:pPr fontAlgn="base"/>
            <a:endParaRPr lang="es-CO" sz="1200" b="1" dirty="0" smtClean="0">
              <a:effectLst/>
              <a:latin typeface="Arial" pitchFamily="34" charset="0"/>
              <a:cs typeface="Arial" pitchFamily="34" charset="0"/>
            </a:endParaRPr>
          </a:p>
          <a:p>
            <a:pPr fontAlgn="base"/>
            <a:r>
              <a:rPr lang="es-CO" sz="1200" dirty="0">
                <a:latin typeface="Arial" pitchFamily="34" charset="0"/>
                <a:cs typeface="Arial" pitchFamily="34" charset="0"/>
              </a:rPr>
              <a:t>La </a:t>
            </a:r>
            <a:r>
              <a:rPr lang="es-CO" sz="1200" b="1" dirty="0">
                <a:latin typeface="Arial" pitchFamily="34" charset="0"/>
                <a:cs typeface="Arial" pitchFamily="34" charset="0"/>
              </a:rPr>
              <a:t>ventana de </a:t>
            </a:r>
            <a:r>
              <a:rPr lang="es-CO" sz="1200" b="1" dirty="0" err="1">
                <a:latin typeface="Arial" pitchFamily="34" charset="0"/>
                <a:cs typeface="Arial" pitchFamily="34" charset="0"/>
              </a:rPr>
              <a:t>Johari</a:t>
            </a:r>
            <a:r>
              <a:rPr lang="es-CO" sz="1200" dirty="0">
                <a:latin typeface="Arial" pitchFamily="34" charset="0"/>
                <a:cs typeface="Arial" pitchFamily="34" charset="0"/>
              </a:rPr>
              <a:t> es una herramienta de psicología cognitiva creada por los psicólogos </a:t>
            </a:r>
            <a:r>
              <a:rPr lang="es-CO" sz="1200" b="1" dirty="0">
                <a:latin typeface="Arial" pitchFamily="34" charset="0"/>
                <a:cs typeface="Arial" pitchFamily="34" charset="0"/>
              </a:rPr>
              <a:t>Joseph </a:t>
            </a:r>
            <a:r>
              <a:rPr lang="es-CO" sz="1200" b="1" dirty="0" err="1">
                <a:latin typeface="Arial" pitchFamily="34" charset="0"/>
                <a:cs typeface="Arial" pitchFamily="34" charset="0"/>
              </a:rPr>
              <a:t>Luft</a:t>
            </a:r>
            <a:r>
              <a:rPr lang="es-CO" sz="1200" b="1" dirty="0">
                <a:latin typeface="Arial" pitchFamily="34" charset="0"/>
                <a:cs typeface="Arial" pitchFamily="34" charset="0"/>
              </a:rPr>
              <a:t> y Harry </a:t>
            </a:r>
            <a:r>
              <a:rPr lang="es-CO" sz="1200" b="1" dirty="0" err="1">
                <a:latin typeface="Arial" pitchFamily="34" charset="0"/>
                <a:cs typeface="Arial" pitchFamily="34" charset="0"/>
              </a:rPr>
              <a:t>Ingham</a:t>
            </a:r>
            <a:r>
              <a:rPr lang="es-CO" sz="1200" dirty="0">
                <a:latin typeface="Arial" pitchFamily="34" charset="0"/>
                <a:cs typeface="Arial" pitchFamily="34" charset="0"/>
              </a:rPr>
              <a:t>. Pretende ilustra el proceso de dar y recibir </a:t>
            </a:r>
            <a:r>
              <a:rPr lang="es-CO" sz="1200" dirty="0" err="1">
                <a:latin typeface="Arial" pitchFamily="34" charset="0"/>
                <a:cs typeface="Arial" pitchFamily="34" charset="0"/>
              </a:rPr>
              <a:t>feedback</a:t>
            </a:r>
            <a:r>
              <a:rPr lang="es-CO" sz="1200" dirty="0">
                <a:latin typeface="Arial" pitchFamily="34" charset="0"/>
                <a:cs typeface="Arial" pitchFamily="34" charset="0"/>
              </a:rPr>
              <a:t>. Es una herramienta imprescindible en el proceso de conocernos a nosotros mismos en la fase de análisis de nuestro plan </a:t>
            </a:r>
            <a:r>
              <a:rPr lang="es-CO" sz="1200" dirty="0" smtClean="0">
                <a:latin typeface="Arial" pitchFamily="34" charset="0"/>
                <a:cs typeface="Arial" pitchFamily="34" charset="0"/>
              </a:rPr>
              <a:t>de</a:t>
            </a:r>
            <a:r>
              <a:rPr lang="es-CO" sz="1200" b="1" u="sng" dirty="0">
                <a:latin typeface="Arial" pitchFamily="34" charset="0"/>
                <a:cs typeface="Arial" pitchFamily="34" charset="0"/>
              </a:rPr>
              <a:t> </a:t>
            </a:r>
            <a:r>
              <a:rPr lang="es-CO" sz="1200" b="1" u="sng" dirty="0" err="1">
                <a:latin typeface="Arial" pitchFamily="34" charset="0"/>
                <a:cs typeface="Arial" pitchFamily="34" charset="0"/>
              </a:rPr>
              <a:t>branding</a:t>
            </a:r>
            <a:r>
              <a:rPr lang="es-CO" sz="1200" b="1" u="sng" dirty="0">
                <a:latin typeface="Arial" pitchFamily="34" charset="0"/>
                <a:cs typeface="Arial" pitchFamily="34" charset="0"/>
              </a:rPr>
              <a:t>  </a:t>
            </a:r>
            <a:r>
              <a:rPr lang="es-CO" sz="1200" dirty="0" smtClean="0">
                <a:latin typeface="Arial" pitchFamily="34" charset="0"/>
                <a:cs typeface="Arial" pitchFamily="34" charset="0"/>
              </a:rPr>
              <a:t>personal </a:t>
            </a:r>
            <a:r>
              <a:rPr lang="es-CO" sz="1200" dirty="0">
                <a:latin typeface="Arial" pitchFamily="34" charset="0"/>
                <a:cs typeface="Arial" pitchFamily="34" charset="0"/>
              </a:rPr>
              <a:t>para así averiguar lo que piensan sobre nuestros </a:t>
            </a:r>
            <a:r>
              <a:rPr lang="es-CO" sz="1200" b="1" dirty="0">
                <a:latin typeface="Arial" pitchFamily="34" charset="0"/>
                <a:cs typeface="Arial" pitchFamily="34" charset="0"/>
              </a:rPr>
              <a:t>comportamientos, actitudes y pensamientos</a:t>
            </a:r>
            <a:r>
              <a:rPr lang="es-CO" sz="1200" dirty="0">
                <a:latin typeface="Arial" pitchFamily="34" charset="0"/>
                <a:cs typeface="Arial" pitchFamily="34" charset="0"/>
              </a:rPr>
              <a:t>. Con la información que nos proporciona esta herramienta podemos reflexionar sobre nuestras relaciones interpersonales y hacer frente a aquellas dificultades de comunicación de nuestro entorno.</a:t>
            </a:r>
          </a:p>
          <a:p>
            <a:pPr fontAlgn="base"/>
            <a:r>
              <a:rPr lang="es-CO" sz="1200" dirty="0">
                <a:latin typeface="Arial" pitchFamily="34" charset="0"/>
                <a:cs typeface="Arial" pitchFamily="34" charset="0"/>
              </a:rPr>
              <a:t>La ventana se divide en </a:t>
            </a:r>
            <a:r>
              <a:rPr lang="es-CO" sz="1200" b="1" dirty="0">
                <a:latin typeface="Arial" pitchFamily="34" charset="0"/>
                <a:cs typeface="Arial" pitchFamily="34" charset="0"/>
              </a:rPr>
              <a:t>cuatro zonas </a:t>
            </a:r>
            <a:r>
              <a:rPr lang="es-CO" sz="1200" dirty="0">
                <a:latin typeface="Arial" pitchFamily="34" charset="0"/>
                <a:cs typeface="Arial" pitchFamily="34" charset="0"/>
              </a:rPr>
              <a:t>en función del grado de conocimiento que tenemos de la información que emitimos.</a:t>
            </a:r>
          </a:p>
          <a:p>
            <a:pPr fontAlgn="base"/>
            <a:r>
              <a:rPr lang="es-CO" sz="1200" dirty="0">
                <a:latin typeface="Arial" pitchFamily="34" charset="0"/>
                <a:cs typeface="Arial" pitchFamily="34" charset="0"/>
              </a:rPr>
              <a:t>Existe una </a:t>
            </a:r>
            <a:r>
              <a:rPr lang="es-CO" sz="1200" b="1" dirty="0">
                <a:latin typeface="Arial" pitchFamily="34" charset="0"/>
                <a:cs typeface="Arial" pitchFamily="34" charset="0"/>
              </a:rPr>
              <a:t>zona pública </a:t>
            </a:r>
            <a:r>
              <a:rPr lang="es-CO" sz="1200" dirty="0">
                <a:latin typeface="Arial" pitchFamily="34" charset="0"/>
                <a:cs typeface="Arial" pitchFamily="34" charset="0"/>
              </a:rPr>
              <a:t>en la que la información que circula es compartida libremente con los demás. Todos tenemos la misma información y somos completamente conscientes de ello.</a:t>
            </a:r>
          </a:p>
          <a:p>
            <a:pPr fontAlgn="base"/>
            <a:r>
              <a:rPr lang="es-CO" sz="1200" dirty="0">
                <a:latin typeface="Arial" pitchFamily="34" charset="0"/>
                <a:cs typeface="Arial" pitchFamily="34" charset="0"/>
              </a:rPr>
              <a:t>Cuando la información solo es conocida por nosotros estamos en nuestra </a:t>
            </a:r>
            <a:r>
              <a:rPr lang="es-CO" sz="1200" b="1" dirty="0">
                <a:latin typeface="Arial" pitchFamily="34" charset="0"/>
                <a:cs typeface="Arial" pitchFamily="34" charset="0"/>
              </a:rPr>
              <a:t>zona secreta</a:t>
            </a:r>
            <a:r>
              <a:rPr lang="es-CO" sz="1200" dirty="0">
                <a:latin typeface="Arial" pitchFamily="34" charset="0"/>
                <a:cs typeface="Arial" pitchFamily="34" charset="0"/>
              </a:rPr>
              <a:t>, la más íntima y personal. Los demás desconocen por completo lo que allí se cuece y nos encargamos con esmero de que así sea.</a:t>
            </a:r>
          </a:p>
          <a:p>
            <a:pPr fontAlgn="base"/>
            <a:r>
              <a:rPr lang="es-CO" sz="1200" dirty="0">
                <a:latin typeface="Arial" pitchFamily="34" charset="0"/>
                <a:cs typeface="Arial" pitchFamily="34" charset="0"/>
              </a:rPr>
              <a:t>En estas dos zonas tenemos controlada la información que emitimos y la compartimos en función de nuestras apetencias o decisiones. Pero los demás nos ven y nos observan y sacan sus propias conclusiones, y por la razón que fuere no nos devuelven la información. Estamos en nuestra </a:t>
            </a:r>
            <a:r>
              <a:rPr lang="es-CO" sz="1200" b="1" dirty="0">
                <a:latin typeface="Arial" pitchFamily="34" charset="0"/>
                <a:cs typeface="Arial" pitchFamily="34" charset="0"/>
              </a:rPr>
              <a:t>zona ciega</a:t>
            </a:r>
            <a:r>
              <a:rPr lang="es-CO" sz="1200" dirty="0">
                <a:latin typeface="Arial" pitchFamily="34" charset="0"/>
                <a:cs typeface="Arial" pitchFamily="34" charset="0"/>
              </a:rPr>
              <a:t>.</a:t>
            </a:r>
          </a:p>
          <a:p>
            <a:pPr fontAlgn="base"/>
            <a:r>
              <a:rPr lang="es-CO" sz="1200" dirty="0">
                <a:latin typeface="Arial" pitchFamily="34" charset="0"/>
                <a:cs typeface="Arial" pitchFamily="34" charset="0"/>
              </a:rPr>
              <a:t>Aquí la información está fuera de nuestro control, es zona peligrosa porque pueden salir a la luz cosas sorprendentes sobre nosotros que cuando nos las cuenten nos pueden dejar muy sorprendidos y no siempre de manera positiva. Poder mover información desde aquí hasta la zona pública nos devolverá el control sobre una parte muy importante de nosotros.</a:t>
            </a:r>
          </a:p>
          <a:p>
            <a:pPr fontAlgn="base"/>
            <a:r>
              <a:rPr lang="es-CO" sz="1200" dirty="0">
                <a:latin typeface="Arial" pitchFamily="34" charset="0"/>
                <a:cs typeface="Arial" pitchFamily="34" charset="0"/>
              </a:rPr>
              <a:t>Finalmente emitimos información que no controla nadie, es nuestra </a:t>
            </a:r>
            <a:r>
              <a:rPr lang="es-CO" sz="1200" b="1" dirty="0">
                <a:latin typeface="Arial" pitchFamily="34" charset="0"/>
                <a:cs typeface="Arial" pitchFamily="34" charset="0"/>
              </a:rPr>
              <a:t>zona desconocida</a:t>
            </a:r>
            <a:r>
              <a:rPr lang="es-CO" sz="1200" dirty="0">
                <a:latin typeface="Arial" pitchFamily="34" charset="0"/>
                <a:cs typeface="Arial" pitchFamily="34" charset="0"/>
              </a:rPr>
              <a:t>, se puede tratar de talentos que todavía no hemos descubiertos o de comportamientos que sólo se dan en determinadas circunstancias que aún no han sucedido.</a:t>
            </a:r>
          </a:p>
          <a:p>
            <a:pPr fontAlgn="base"/>
            <a:r>
              <a:rPr lang="es-CO" sz="1200" dirty="0">
                <a:latin typeface="Arial" pitchFamily="34" charset="0"/>
                <a:cs typeface="Arial" pitchFamily="34" charset="0"/>
              </a:rPr>
              <a:t>En la medida que avanzamos por el camino de la vida y nos vamos conociendo mejor la información de esta zona se sitúa en alguna de las otras.</a:t>
            </a:r>
          </a:p>
          <a:p>
            <a:pPr fontAlgn="base"/>
            <a:r>
              <a:rPr lang="es-CO" sz="1200" b="1" dirty="0">
                <a:latin typeface="Arial" pitchFamily="34" charset="0"/>
                <a:cs typeface="Arial" pitchFamily="34" charset="0"/>
              </a:rPr>
              <a:t>Tener el conocimiento y el control de la información que circula sobre nosotros es el primer paso para poder gestionar nuestra reputación y para poder poner en marcha procesos de cambio y de mejora.</a:t>
            </a:r>
            <a:endParaRPr lang="es-CO" sz="1200" dirty="0">
              <a:latin typeface="Arial" pitchFamily="34" charset="0"/>
              <a:cs typeface="Arial" pitchFamily="34" charset="0"/>
            </a:endParaRPr>
          </a:p>
          <a:p>
            <a:pPr fontAlgn="base"/>
            <a:r>
              <a:rPr lang="es-CO" sz="1200" b="1" dirty="0">
                <a:latin typeface="Arial" pitchFamily="34" charset="0"/>
                <a:cs typeface="Arial" pitchFamily="34" charset="0"/>
              </a:rPr>
              <a:t>El objetivo ha de ser siempre incrementar al máximo el área libre, </a:t>
            </a:r>
            <a:r>
              <a:rPr lang="es-CO" sz="1200" dirty="0">
                <a:latin typeface="Arial" pitchFamily="34" charset="0"/>
                <a:cs typeface="Arial" pitchFamily="34" charset="0"/>
              </a:rPr>
              <a:t>con lo cual se reducirían las otras áreas, en aras a que exista una mayor y más efectiva comunicación con las otras personas de nuestro entorno.</a:t>
            </a:r>
          </a:p>
          <a:p>
            <a:pPr fontAlgn="base"/>
            <a:r>
              <a:rPr lang="es-CO" sz="1200" dirty="0">
                <a:latin typeface="Arial" pitchFamily="34" charset="0"/>
                <a:cs typeface="Arial" pitchFamily="34" charset="0"/>
              </a:rPr>
              <a:t>Este objetivo se consigue si somos capaces de mostrarnos más abiertos y transparentes en las relaciones interpersonales. Si logramos reducir nuestra área ciega y oculta a base de dar y recibir información de los demás, estaremos ampliando nuestra área libre y mejorando nuestras habilidades sociales.</a:t>
            </a:r>
          </a:p>
          <a:p>
            <a:pPr fontAlgn="base"/>
            <a:r>
              <a:rPr lang="es-CO" sz="1200" dirty="0">
                <a:latin typeface="Arial" pitchFamily="34" charset="0"/>
                <a:cs typeface="Arial" pitchFamily="34" charset="0"/>
              </a:rPr>
              <a:t>El objetivo de la comunicación consiste en movilizar informaciones del área ciega o del área oculta hacia donde puedan quedar al alcance de todos. Además, </a:t>
            </a:r>
            <a:r>
              <a:rPr lang="es-CO" sz="1200" b="1" dirty="0">
                <a:latin typeface="Arial" pitchFamily="34" charset="0"/>
                <a:cs typeface="Arial" pitchFamily="34" charset="0"/>
              </a:rPr>
              <a:t>mediante el proceso de dar y recibir </a:t>
            </a:r>
            <a:r>
              <a:rPr lang="es-CO" sz="1200" b="1" dirty="0" err="1">
                <a:latin typeface="Arial" pitchFamily="34" charset="0"/>
                <a:cs typeface="Arial" pitchFamily="34" charset="0"/>
              </a:rPr>
              <a:t>feedback</a:t>
            </a:r>
            <a:r>
              <a:rPr lang="es-CO" sz="1200" b="1" dirty="0">
                <a:latin typeface="Arial" pitchFamily="34" charset="0"/>
                <a:cs typeface="Arial" pitchFamily="34" charset="0"/>
              </a:rPr>
              <a:t>, nuevas informaciones pueden pasar del área desconocida al área libre.</a:t>
            </a:r>
            <a:endParaRPr lang="es-CO" sz="1200" dirty="0">
              <a:latin typeface="Arial" pitchFamily="34" charset="0"/>
              <a:cs typeface="Arial" pitchFamily="34" charset="0"/>
            </a:endParaRPr>
          </a:p>
          <a:p>
            <a:endParaRPr lang="es-CO" sz="1200" dirty="0">
              <a:latin typeface="Arial" pitchFamily="34" charset="0"/>
              <a:cs typeface="Arial" pitchFamily="34" charset="0"/>
            </a:endParaRPr>
          </a:p>
        </p:txBody>
      </p:sp>
    </p:spTree>
    <p:extLst>
      <p:ext uri="{BB962C8B-B14F-4D97-AF65-F5344CB8AC3E}">
        <p14:creationId xmlns:p14="http://schemas.microsoft.com/office/powerpoint/2010/main" val="3658632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188640"/>
            <a:ext cx="8568952" cy="5509200"/>
          </a:xfrm>
          <a:prstGeom prst="rect">
            <a:avLst/>
          </a:prstGeom>
          <a:noFill/>
        </p:spPr>
        <p:txBody>
          <a:bodyPr wrap="square" rtlCol="0">
            <a:spAutoFit/>
          </a:bodyPr>
          <a:lstStyle/>
          <a:p>
            <a:r>
              <a:rPr lang="es-CO" sz="1100" b="1" dirty="0"/>
              <a:t>¿</a:t>
            </a:r>
            <a:r>
              <a:rPr lang="es-CO" sz="1100" b="1" dirty="0">
                <a:latin typeface="Arial" pitchFamily="34" charset="0"/>
                <a:cs typeface="Arial" pitchFamily="34" charset="0"/>
              </a:rPr>
              <a:t>Qué es el </a:t>
            </a:r>
            <a:r>
              <a:rPr lang="es-CO" sz="1100" b="1" i="1" dirty="0" err="1">
                <a:latin typeface="Arial" pitchFamily="34" charset="0"/>
                <a:cs typeface="Arial" pitchFamily="34" charset="0"/>
              </a:rPr>
              <a:t>feedback</a:t>
            </a:r>
            <a:r>
              <a:rPr lang="es-CO" sz="1100" b="1" dirty="0">
                <a:latin typeface="Arial" pitchFamily="34" charset="0"/>
                <a:cs typeface="Arial" pitchFamily="34" charset="0"/>
              </a:rPr>
              <a:t>?</a:t>
            </a:r>
          </a:p>
          <a:p>
            <a:r>
              <a:rPr lang="es-CO" sz="1100" dirty="0">
                <a:latin typeface="Arial" pitchFamily="34" charset="0"/>
                <a:cs typeface="Arial" pitchFamily="34" charset="0"/>
              </a:rPr>
              <a:t>El término </a:t>
            </a:r>
            <a:r>
              <a:rPr lang="es-CO" sz="1100" i="1" dirty="0" err="1">
                <a:latin typeface="Arial" pitchFamily="34" charset="0"/>
                <a:cs typeface="Arial" pitchFamily="34" charset="0"/>
              </a:rPr>
              <a:t>feedback</a:t>
            </a:r>
            <a:r>
              <a:rPr lang="es-CO" sz="1100" dirty="0">
                <a:latin typeface="Arial" pitchFamily="34" charset="0"/>
                <a:cs typeface="Arial" pitchFamily="34" charset="0"/>
              </a:rPr>
              <a:t> proviene del inglés y es equivalente a la palabra </a:t>
            </a:r>
            <a:r>
              <a:rPr lang="es-CO" sz="1100" dirty="0">
                <a:latin typeface="Arial" pitchFamily="34" charset="0"/>
                <a:cs typeface="Arial" pitchFamily="34" charset="0"/>
                <a:hlinkClick r:id="rId2"/>
              </a:rPr>
              <a:t>retroalimentación</a:t>
            </a:r>
            <a:r>
              <a:rPr lang="es-CO" sz="1100" dirty="0">
                <a:latin typeface="Arial" pitchFamily="34" charset="0"/>
                <a:cs typeface="Arial" pitchFamily="34" charset="0"/>
              </a:rPr>
              <a:t>. Se emplea usualmente como </a:t>
            </a:r>
            <a:r>
              <a:rPr lang="es-CO" sz="1100" b="1" dirty="0">
                <a:latin typeface="Arial" pitchFamily="34" charset="0"/>
                <a:cs typeface="Arial" pitchFamily="34" charset="0"/>
              </a:rPr>
              <a:t>sinónimo de respuesta, reacción o devolución</a:t>
            </a:r>
            <a:r>
              <a:rPr lang="es-CO" sz="1100" dirty="0">
                <a:latin typeface="Arial" pitchFamily="34" charset="0"/>
                <a:cs typeface="Arial" pitchFamily="34" charset="0"/>
              </a:rPr>
              <a:t>, queriendo aludir a la opinión, evaluación o crítica que un interlocutor nos brinda frente a un estímulo de nuestra parte.</a:t>
            </a:r>
          </a:p>
          <a:p>
            <a:r>
              <a:rPr lang="es-CO" sz="1100" dirty="0">
                <a:latin typeface="Arial" pitchFamily="34" charset="0"/>
                <a:cs typeface="Arial" pitchFamily="34" charset="0"/>
              </a:rPr>
              <a:t>En la teoría de la comunicación, la retroalimentación constituye parte importante que garantiza la continuidad del proceso comunicativo, ya que </a:t>
            </a:r>
            <a:r>
              <a:rPr lang="es-CO" sz="1100" b="1" dirty="0">
                <a:latin typeface="Arial" pitchFamily="34" charset="0"/>
                <a:cs typeface="Arial" pitchFamily="34" charset="0"/>
              </a:rPr>
              <a:t>alterna al emisor y al receptor, permitiéndole a cada uno ocupar la posición contraria</a:t>
            </a:r>
            <a:r>
              <a:rPr lang="es-CO" sz="1100" dirty="0">
                <a:latin typeface="Arial" pitchFamily="34" charset="0"/>
                <a:cs typeface="Arial" pitchFamily="34" charset="0"/>
              </a:rPr>
              <a:t>. Esto también se aplica para otros tipos de </a:t>
            </a:r>
            <a:r>
              <a:rPr lang="es-CO" sz="1100" dirty="0">
                <a:latin typeface="Arial" pitchFamily="34" charset="0"/>
                <a:cs typeface="Arial" pitchFamily="34" charset="0"/>
                <a:hlinkClick r:id="rId3"/>
              </a:rPr>
              <a:t>comunicación</a:t>
            </a:r>
            <a:r>
              <a:rPr lang="es-CO" sz="1100" dirty="0">
                <a:latin typeface="Arial" pitchFamily="34" charset="0"/>
                <a:cs typeface="Arial" pitchFamily="34" charset="0"/>
              </a:rPr>
              <a:t>, como la electrónica o la computarizada.</a:t>
            </a:r>
          </a:p>
          <a:p>
            <a:r>
              <a:rPr lang="es-CO" sz="1100" dirty="0">
                <a:latin typeface="Arial" pitchFamily="34" charset="0"/>
                <a:cs typeface="Arial" pitchFamily="34" charset="0"/>
              </a:rPr>
              <a:t>Al mismo tiempo, se conoce como </a:t>
            </a:r>
            <a:r>
              <a:rPr lang="es-CO" sz="1100" i="1" dirty="0" err="1">
                <a:latin typeface="Arial" pitchFamily="34" charset="0"/>
                <a:cs typeface="Arial" pitchFamily="34" charset="0"/>
              </a:rPr>
              <a:t>feedback</a:t>
            </a:r>
            <a:r>
              <a:rPr lang="es-CO" sz="1100" dirty="0">
                <a:latin typeface="Arial" pitchFamily="34" charset="0"/>
                <a:cs typeface="Arial" pitchFamily="34" charset="0"/>
              </a:rPr>
              <a:t> auditivo</a:t>
            </a:r>
            <a:r>
              <a:rPr lang="es-CO" sz="1100" b="1" dirty="0">
                <a:latin typeface="Arial" pitchFamily="34" charset="0"/>
                <a:cs typeface="Arial" pitchFamily="34" charset="0"/>
              </a:rPr>
              <a:t> </a:t>
            </a:r>
            <a:r>
              <a:rPr lang="es-CO" sz="1100" dirty="0">
                <a:latin typeface="Arial" pitchFamily="34" charset="0"/>
                <a:cs typeface="Arial" pitchFamily="34" charset="0"/>
              </a:rPr>
              <a:t>o </a:t>
            </a:r>
            <a:r>
              <a:rPr lang="es-CO" sz="1100" i="1" dirty="0">
                <a:latin typeface="Arial" pitchFamily="34" charset="0"/>
                <a:cs typeface="Arial" pitchFamily="34" charset="0"/>
              </a:rPr>
              <a:t>efecto </a:t>
            </a:r>
            <a:r>
              <a:rPr lang="es-CO" sz="1100" i="1" dirty="0" err="1">
                <a:latin typeface="Arial" pitchFamily="34" charset="0"/>
                <a:cs typeface="Arial" pitchFamily="34" charset="0"/>
              </a:rPr>
              <a:t>Larsen</a:t>
            </a:r>
            <a:r>
              <a:rPr lang="es-CO" sz="1100" dirty="0">
                <a:latin typeface="Arial" pitchFamily="34" charset="0"/>
                <a:cs typeface="Arial" pitchFamily="34" charset="0"/>
              </a:rPr>
              <a:t> a un fenómeno auditivo que se da cuando existe una retroalimentación directa entre una entrada de audio (como un micrófono) y una salida de la misma señal (como un parlante).</a:t>
            </a:r>
          </a:p>
          <a:p>
            <a:r>
              <a:rPr lang="es-CO" sz="1100" dirty="0">
                <a:latin typeface="Arial" pitchFamily="34" charset="0"/>
                <a:cs typeface="Arial" pitchFamily="34" charset="0"/>
              </a:rPr>
              <a:t>El efecto producido posee una frecuencia tal que es percibido por nuestros oídos como un pitido molesto y a menudo doloroso, dependiendo del nivel de volumen empleado. Esto se debe a que la </a:t>
            </a:r>
            <a:r>
              <a:rPr lang="es-CO" sz="1100" b="1" dirty="0">
                <a:latin typeface="Arial" pitchFamily="34" charset="0"/>
                <a:cs typeface="Arial" pitchFamily="34" charset="0"/>
              </a:rPr>
              <a:t>señal sonora es ampliada, emitida, recogida, vuelta a ampliar y así sucesivamente</a:t>
            </a:r>
            <a:r>
              <a:rPr lang="es-CO" sz="1100" dirty="0">
                <a:latin typeface="Arial" pitchFamily="34" charset="0"/>
                <a:cs typeface="Arial" pitchFamily="34" charset="0"/>
              </a:rPr>
              <a:t>.</a:t>
            </a:r>
          </a:p>
          <a:p>
            <a:r>
              <a:rPr lang="es-CO" sz="1100" dirty="0">
                <a:latin typeface="Arial" pitchFamily="34" charset="0"/>
                <a:cs typeface="Arial" pitchFamily="34" charset="0"/>
              </a:rPr>
              <a:t>Otro uso del término </a:t>
            </a:r>
            <a:r>
              <a:rPr lang="es-CO" sz="1100" i="1" dirty="0" err="1">
                <a:latin typeface="Arial" pitchFamily="34" charset="0"/>
                <a:cs typeface="Arial" pitchFamily="34" charset="0"/>
              </a:rPr>
              <a:t>feedback</a:t>
            </a:r>
            <a:r>
              <a:rPr lang="es-CO" sz="1100" dirty="0">
                <a:latin typeface="Arial" pitchFamily="34" charset="0"/>
                <a:cs typeface="Arial" pitchFamily="34" charset="0"/>
              </a:rPr>
              <a:t> tiene que ver con ciertos </a:t>
            </a:r>
            <a:r>
              <a:rPr lang="es-CO" sz="1100" dirty="0">
                <a:latin typeface="Arial" pitchFamily="34" charset="0"/>
                <a:cs typeface="Arial" pitchFamily="34" charset="0"/>
                <a:hlinkClick r:id="rId4"/>
              </a:rPr>
              <a:t>métodos</a:t>
            </a:r>
            <a:r>
              <a:rPr lang="es-CO" sz="1100" dirty="0">
                <a:latin typeface="Arial" pitchFamily="34" charset="0"/>
                <a:cs typeface="Arial" pitchFamily="34" charset="0"/>
              </a:rPr>
              <a:t> de control de sistemas, en los que el resultado obtenido por un proceso es reintroducido al sistema, bien sea como </a:t>
            </a:r>
            <a:r>
              <a:rPr lang="es-CO" sz="1100" b="1" dirty="0">
                <a:latin typeface="Arial" pitchFamily="34" charset="0"/>
                <a:cs typeface="Arial" pitchFamily="34" charset="0"/>
              </a:rPr>
              <a:t>una forma de evaluar el resultado</a:t>
            </a:r>
            <a:r>
              <a:rPr lang="es-CO" sz="1100" dirty="0">
                <a:latin typeface="Arial" pitchFamily="34" charset="0"/>
                <a:cs typeface="Arial" pitchFamily="34" charset="0"/>
              </a:rPr>
              <a:t>, optimizar su comportamiento o para realizar </a:t>
            </a:r>
            <a:r>
              <a:rPr lang="es-CO" sz="1100" dirty="0" smtClean="0">
                <a:latin typeface="Arial" pitchFamily="34" charset="0"/>
                <a:cs typeface="Arial" pitchFamily="34" charset="0"/>
              </a:rPr>
              <a:t>modificaciones.</a:t>
            </a:r>
          </a:p>
          <a:p>
            <a:r>
              <a:rPr lang="es-CO" sz="1100" dirty="0"/>
              <a:t>En términos comunicativos, se habla de </a:t>
            </a:r>
            <a:r>
              <a:rPr lang="es-CO" sz="1100" i="1" dirty="0" err="1"/>
              <a:t>feedback</a:t>
            </a:r>
            <a:r>
              <a:rPr lang="es-CO" sz="1100" dirty="0"/>
              <a:t> positivo cuando los interlocutores de una comunicación (una exposición, una demostración, una ponencia, etc.) brindan una </a:t>
            </a:r>
            <a:r>
              <a:rPr lang="es-CO" sz="1100" b="1" dirty="0"/>
              <a:t>devolución que contribuye con el mejoramiento del proceso</a:t>
            </a:r>
            <a:r>
              <a:rPr lang="es-CO" sz="1100" dirty="0"/>
              <a:t> o incluso aporta posibles soluciones para su optimización.</a:t>
            </a:r>
          </a:p>
          <a:p>
            <a:r>
              <a:rPr lang="es-CO" sz="1100" dirty="0"/>
              <a:t>Por otro lado, en términos más técnicos (de sistemas), se habla de </a:t>
            </a:r>
            <a:r>
              <a:rPr lang="es-CO" sz="1100" dirty="0" err="1"/>
              <a:t>feedback</a:t>
            </a:r>
            <a:r>
              <a:rPr lang="es-CO" sz="1100" dirty="0"/>
              <a:t> positivo cuando la retroalimentación de un sistema lo hace crecer o evolucionar hacia nuevos estados de equilibrio.</a:t>
            </a:r>
          </a:p>
          <a:p>
            <a:r>
              <a:rPr lang="es-CO" sz="1100" b="1" dirty="0" err="1"/>
              <a:t>Feedback</a:t>
            </a:r>
            <a:r>
              <a:rPr lang="es-CO" sz="1100" b="1" dirty="0"/>
              <a:t> negativo</a:t>
            </a:r>
          </a:p>
          <a:p>
            <a:r>
              <a:rPr lang="es-CO" sz="1100" dirty="0"/>
              <a:t>Si bien lo que es positivo y negativo dependen a menudo del punto de vista, se suele considerar como </a:t>
            </a:r>
            <a:r>
              <a:rPr lang="es-CO" sz="1100" i="1" dirty="0" err="1"/>
              <a:t>feedback</a:t>
            </a:r>
            <a:r>
              <a:rPr lang="es-CO" sz="1100" dirty="0"/>
              <a:t> negativo en la comunicación a los comentarios desaprobadores o críticas estériles, es decir, al </a:t>
            </a:r>
            <a:r>
              <a:rPr lang="es-CO" sz="1100" b="1" dirty="0"/>
              <a:t>rechazo de parte de los interlocutores hacia lo expuesto</a:t>
            </a:r>
            <a:r>
              <a:rPr lang="es-CO" sz="1100" dirty="0"/>
              <a:t>.</a:t>
            </a:r>
          </a:p>
          <a:p>
            <a:r>
              <a:rPr lang="es-CO" sz="1100" dirty="0"/>
              <a:t>Desde un punto de vista técnico, en cambio, el </a:t>
            </a:r>
            <a:r>
              <a:rPr lang="es-CO" sz="1100" i="1" dirty="0" err="1"/>
              <a:t>feedback</a:t>
            </a:r>
            <a:r>
              <a:rPr lang="es-CO" sz="1100" dirty="0"/>
              <a:t> negativo es aquel que empuja al sistema hacia un equilibrio puntual, es decir, aquel que resulta conservador o que regula las acciones, </a:t>
            </a:r>
            <a:r>
              <a:rPr lang="es-CO" sz="1100" b="1" dirty="0"/>
              <a:t>contrarresta el posible crecimiento</a:t>
            </a:r>
            <a:r>
              <a:rPr lang="es-CO" sz="1100" dirty="0"/>
              <a:t>. Dependiendo de las ocasiones, el </a:t>
            </a:r>
            <a:r>
              <a:rPr lang="es-CO" sz="1100" dirty="0" err="1"/>
              <a:t>feedback</a:t>
            </a:r>
            <a:r>
              <a:rPr lang="es-CO" sz="1100" dirty="0"/>
              <a:t> negativo puede ser tanto o más deseable que el positivo.</a:t>
            </a:r>
          </a:p>
          <a:p>
            <a:r>
              <a:rPr lang="es-CO" sz="1100" b="1" dirty="0" smtClean="0"/>
              <a:t> </a:t>
            </a:r>
            <a:r>
              <a:rPr lang="es-CO" sz="1200" b="1" u="sng" dirty="0">
                <a:latin typeface="Arial" pitchFamily="34" charset="0"/>
                <a:cs typeface="Arial" pitchFamily="34" charset="0"/>
              </a:rPr>
              <a:t>¿qué es </a:t>
            </a:r>
            <a:r>
              <a:rPr lang="es-CO" sz="1200" b="1" u="sng" dirty="0" err="1">
                <a:latin typeface="Arial" pitchFamily="34" charset="0"/>
                <a:cs typeface="Arial" pitchFamily="34" charset="0"/>
              </a:rPr>
              <a:t>branding</a:t>
            </a:r>
            <a:r>
              <a:rPr lang="es-CO" sz="1200" b="1" u="sng" dirty="0">
                <a:latin typeface="Arial" pitchFamily="34" charset="0"/>
                <a:cs typeface="Arial" pitchFamily="34" charset="0"/>
              </a:rPr>
              <a:t>?</a:t>
            </a:r>
          </a:p>
          <a:p>
            <a:r>
              <a:rPr lang="es-CO" sz="1100" b="1" dirty="0"/>
              <a:t>Cualquier negocio tiene una marca, tanto si forma parte de una estrategia como si no ha sido planificada.</a:t>
            </a:r>
            <a:r>
              <a:rPr lang="es-CO" sz="1100" dirty="0"/>
              <a:t> La cuestión más crítica es si se trata de una buena marca. Y en qué medida contribuye a la estrategia de su negocio.</a:t>
            </a:r>
          </a:p>
          <a:p>
            <a:r>
              <a:rPr lang="es-CO" sz="1100" dirty="0"/>
              <a:t>El </a:t>
            </a:r>
            <a:r>
              <a:rPr lang="es-CO" sz="1100" i="1" dirty="0" err="1"/>
              <a:t>branding</a:t>
            </a:r>
            <a:r>
              <a:rPr lang="es-CO" sz="1100" dirty="0"/>
              <a:t>, entiéndase abreviadamente como la gestión de las marcas, se ha convertido en uno de esos tópicos de los que muchos hablan, aunque cabe decir que muchos menos entienden. No importa lo grande que sea tu negocio, no importa el segmento en el que actúes. Puedes estar seguro, eres una marca y si no la gestionas adecuadamente tienes un problema.</a:t>
            </a:r>
          </a:p>
          <a:p>
            <a:endParaRPr lang="es-CO" sz="1100" dirty="0">
              <a:latin typeface="Arial" pitchFamily="34" charset="0"/>
              <a:cs typeface="Arial" pitchFamily="34" charset="0"/>
            </a:endParaRPr>
          </a:p>
        </p:txBody>
      </p:sp>
    </p:spTree>
    <p:extLst>
      <p:ext uri="{BB962C8B-B14F-4D97-AF65-F5344CB8AC3E}">
        <p14:creationId xmlns:p14="http://schemas.microsoft.com/office/powerpoint/2010/main" val="1294928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7504" y="188640"/>
            <a:ext cx="8712968" cy="6186309"/>
          </a:xfrm>
          <a:prstGeom prst="rect">
            <a:avLst/>
          </a:prstGeom>
          <a:noFill/>
        </p:spPr>
        <p:txBody>
          <a:bodyPr wrap="square" rtlCol="0">
            <a:spAutoFit/>
          </a:bodyPr>
          <a:lstStyle/>
          <a:p>
            <a:r>
              <a:rPr lang="es-CO" sz="1100" dirty="0"/>
              <a:t>El </a:t>
            </a:r>
            <a:r>
              <a:rPr lang="es-CO" sz="1100" i="1" dirty="0" err="1"/>
              <a:t>branding</a:t>
            </a:r>
            <a:r>
              <a:rPr lang="es-CO" sz="1100" dirty="0"/>
              <a:t> y posicionamiento de marca son elementos esenciales de una empresa que contribuyen al crecimiento y expansión. Sin embargo, algunas empresas lo ven como una estrategia muy lejana porque consideran que la inversión que se debe realizar es muy alta. Por supuesto que lo anterior es un mito porque con algunos puntos clave se puede optimizar recursos y llevar a cabo un buen plan de </a:t>
            </a:r>
            <a:r>
              <a:rPr lang="es-CO" sz="1100" i="1" dirty="0" err="1">
                <a:hlinkClick r:id="rId2"/>
              </a:rPr>
              <a:t>branding</a:t>
            </a:r>
            <a:r>
              <a:rPr lang="es-CO" sz="1100" dirty="0"/>
              <a:t> y en sólo 20 minutos. ¡Conoce más!</a:t>
            </a:r>
          </a:p>
          <a:p>
            <a:r>
              <a:rPr lang="es-CO" sz="1100" dirty="0"/>
              <a:t>También te puede interesar: </a:t>
            </a:r>
            <a:r>
              <a:rPr lang="es-CO" sz="1100" dirty="0">
                <a:hlinkClick r:id="rId3"/>
              </a:rPr>
              <a:t>¿Qué debe tener una buena estrategia de </a:t>
            </a:r>
            <a:r>
              <a:rPr lang="es-CO" sz="1100" dirty="0" err="1">
                <a:hlinkClick r:id="rId3"/>
              </a:rPr>
              <a:t>branding</a:t>
            </a:r>
            <a:r>
              <a:rPr lang="es-CO" sz="1100" dirty="0">
                <a:hlinkClick r:id="rId3"/>
              </a:rPr>
              <a:t>?</a:t>
            </a:r>
            <a:endParaRPr lang="es-CO" sz="1100" dirty="0"/>
          </a:p>
          <a:p>
            <a:r>
              <a:rPr lang="es-CO" sz="1100" dirty="0" smtClean="0"/>
              <a:t>En </a:t>
            </a:r>
            <a:r>
              <a:rPr lang="es-CO" sz="1100" dirty="0"/>
              <a:t>primer lugar, como en todo plan estratégico, se deben incluir los siguientes elementos:</a:t>
            </a:r>
          </a:p>
          <a:p>
            <a:r>
              <a:rPr lang="es-CO" sz="1100" b="1" dirty="0" smtClean="0"/>
              <a:t>Objetivos</a:t>
            </a:r>
            <a:r>
              <a:rPr lang="es-CO" sz="1100" b="1" dirty="0"/>
              <a:t>:</a:t>
            </a:r>
            <a:r>
              <a:rPr lang="es-CO" sz="1100" dirty="0"/>
              <a:t> se deben incluir parámetros que se desean lograr al implementar este tipo de estrategia. Por ejemplo: aumentar la presencia de publicidad en un 20% (de 100 a 120 MUPIS), para el año 2017, con la introducción de un nuevo concepto de marca.</a:t>
            </a:r>
          </a:p>
          <a:p>
            <a:r>
              <a:rPr lang="es-CO" sz="1100" dirty="0" smtClean="0"/>
              <a:t>Luego </a:t>
            </a:r>
            <a:r>
              <a:rPr lang="es-CO" sz="1100" dirty="0"/>
              <a:t>de incluir un elemento esencial e imprescindible, es momento de enfocarse en el plan de desarrollo de marca, para eso es necesario incluir lo </a:t>
            </a:r>
            <a:r>
              <a:rPr lang="es-CO" sz="1100" dirty="0" smtClean="0"/>
              <a:t>siguiente: </a:t>
            </a:r>
            <a:r>
              <a:rPr lang="es-CO" sz="1100" b="1" dirty="0" smtClean="0"/>
              <a:t>Fase </a:t>
            </a:r>
            <a:r>
              <a:rPr lang="es-CO" sz="1100" b="1" dirty="0"/>
              <a:t>1: encontrando la diferenciación</a:t>
            </a:r>
          </a:p>
          <a:p>
            <a:r>
              <a:rPr lang="es-CO" sz="1100" b="1" dirty="0" smtClean="0"/>
              <a:t>Elementos </a:t>
            </a:r>
            <a:r>
              <a:rPr lang="es-CO" sz="1100" b="1" dirty="0"/>
              <a:t>del producto:</a:t>
            </a:r>
            <a:r>
              <a:rPr lang="es-CO" sz="1100" dirty="0"/>
              <a:t> se debe obtener una lista de elementos o aspectos sobre el producto o servicio que ofrece la empresa para encontrar factores que sean diferentes pero que también sean </a:t>
            </a:r>
            <a:r>
              <a:rPr lang="es-CO" sz="1100" i="1" dirty="0" err="1"/>
              <a:t>insights</a:t>
            </a:r>
            <a:r>
              <a:rPr lang="es-CO" sz="1100" dirty="0"/>
              <a:t> para agregar personalidad a la marca o que sean de valor y que logren que le público se </a:t>
            </a:r>
            <a:r>
              <a:rPr lang="es-CO" sz="1100" dirty="0" smtClean="0"/>
              <a:t>identifique. </a:t>
            </a:r>
            <a:r>
              <a:rPr lang="es-CO" sz="1100" b="1" dirty="0" smtClean="0"/>
              <a:t>Perfil </a:t>
            </a:r>
            <a:r>
              <a:rPr lang="es-CO" sz="1100" b="1" dirty="0"/>
              <a:t>del consumidor:</a:t>
            </a:r>
            <a:r>
              <a:rPr lang="es-CO" sz="1100" dirty="0"/>
              <a:t> el plan debe incluir la descripción del cliente ideal para identificar gustos, intereses, factores demográficos y otros aspectos que también sean elementos clave para continuar con el desarrollo de la marca.</a:t>
            </a:r>
          </a:p>
          <a:p>
            <a:r>
              <a:rPr lang="es-CO" sz="1100" b="1" dirty="0"/>
              <a:t>Competencia:</a:t>
            </a:r>
            <a:r>
              <a:rPr lang="es-CO" sz="1100" dirty="0"/>
              <a:t> realizar </a:t>
            </a:r>
            <a:r>
              <a:rPr lang="es-CO" sz="1100" i="1" dirty="0"/>
              <a:t>benchmarking</a:t>
            </a:r>
            <a:r>
              <a:rPr lang="es-CO" sz="1100" dirty="0"/>
              <a:t> y evaluar cada punto de la competencia (desde el logo hasta tácticas estratégicas en los medios) va a brindar ideas sobre el rumbo que debe tomar el plan.</a:t>
            </a:r>
          </a:p>
          <a:p>
            <a:r>
              <a:rPr lang="es-CO" sz="1100" dirty="0" smtClean="0"/>
              <a:t>Estos </a:t>
            </a:r>
            <a:r>
              <a:rPr lang="es-CO" sz="1100" dirty="0"/>
              <a:t>aspectos son sencillos de desarrollar porque se conocen a la perfección pero en la re-evaluación siempre surgen nuevos factores que son esenciales para continuar indagando sobre qué busca el público y qué esperan de la marca. Así que ésta primera parte podría tomar aproximadamente 10 minutos si se utiliza el tiempo de forma efectiva y por supuesto, hay que recordar que el plan se va a desarrollar con el análisis de cada uno de esos factores porque la descripción debe estar previamente realizada.</a:t>
            </a:r>
          </a:p>
          <a:p>
            <a:r>
              <a:rPr lang="es-CO" sz="1100" b="1" dirty="0" smtClean="0"/>
              <a:t>Fase </a:t>
            </a:r>
            <a:r>
              <a:rPr lang="es-CO" sz="1100" b="1" dirty="0"/>
              <a:t>2: en busca de la personalidad de la marca</a:t>
            </a:r>
          </a:p>
          <a:p>
            <a:r>
              <a:rPr lang="es-CO" sz="1100" dirty="0"/>
              <a:t>Esta es la parte divertida porque consiste en encontrar las características que describen a la compañía para agregarle color y personalidad que la haga resaltar del resto de empresas que se encuentran en la misma industria.</a:t>
            </a:r>
          </a:p>
          <a:p>
            <a:r>
              <a:rPr lang="es-CO" sz="1100" dirty="0" smtClean="0"/>
              <a:t>Evaluando </a:t>
            </a:r>
            <a:r>
              <a:rPr lang="es-CO" sz="1100" dirty="0"/>
              <a:t>cada factor de la primera fase va a ser más sencillo encontrar diferenciadores que hagan que la marca brille con su publicidad y estrategias. Así que las conclusiones de los elementos del producto o servicio, competencia y perfil del consumidor son los que van a definir:</a:t>
            </a:r>
          </a:p>
          <a:p>
            <a:r>
              <a:rPr lang="es-CO" sz="1100" dirty="0" smtClean="0"/>
              <a:t>Colores </a:t>
            </a:r>
            <a:r>
              <a:rPr lang="es-CO" sz="1100" dirty="0"/>
              <a:t>que van a representar a la marca: en este aspecto se utiliza la psicología del color. Por ejemplo, si la marca quiere ser percibida como enérgica y causar estímulo en las personas, entonces el azul brillante será el que la represente</a:t>
            </a:r>
            <a:r>
              <a:rPr lang="es-CO" sz="1100" dirty="0" smtClean="0"/>
              <a:t>.</a:t>
            </a:r>
            <a:r>
              <a:rPr lang="es-CO" sz="1100" dirty="0"/>
              <a:t> Un nuevo logo: el origen del mismo también se definen en esta fase para transmitir el mensaje correcto al público. Un banco querrá reflejar estabilidad, así el logotipo debe transmitirlo.</a:t>
            </a:r>
          </a:p>
          <a:p>
            <a:r>
              <a:rPr lang="es-CO" sz="1100" dirty="0" smtClean="0"/>
              <a:t>Personajes</a:t>
            </a:r>
            <a:r>
              <a:rPr lang="es-CO" sz="1100" dirty="0"/>
              <a:t>: algunas marcas buscan definirse con personajes como McDonald’s que está representado por Ronald o M&amp;M por figuras de colores que tienen una personalidad de acuerdo a su color. Por supuesto, cada uno representa la esencia de la compañía.</a:t>
            </a:r>
          </a:p>
          <a:p>
            <a:r>
              <a:rPr lang="es-CO" sz="1100" dirty="0" smtClean="0"/>
              <a:t>La </a:t>
            </a:r>
            <a:r>
              <a:rPr lang="es-CO" sz="1100" dirty="0"/>
              <a:t>promesa de posicionamiento también nace del análisis de lo que la empresa ofrece, cumple y el público desea. Es decir, si el target busca rapidez y la empresa puede ofrecerla, debe crear un slogan, frase y mensaje de posicionamiento con esa característica.</a:t>
            </a:r>
          </a:p>
          <a:p>
            <a:r>
              <a:rPr lang="es-CO" sz="1100" dirty="0" smtClean="0"/>
              <a:t>Las </a:t>
            </a:r>
            <a:r>
              <a:rPr lang="es-CO" sz="1100" dirty="0"/>
              <a:t>estrategias que se lleven a cabo en la comunicación deben estar enfocadas en transmitir la personalidad de la marca, desde los colores hasta la utilización del logo en artes publicitarios.</a:t>
            </a:r>
          </a:p>
          <a:p>
            <a:r>
              <a:rPr lang="es-CO" sz="1100" dirty="0" smtClean="0"/>
              <a:t>Esta </a:t>
            </a:r>
            <a:r>
              <a:rPr lang="es-CO" sz="1100" dirty="0"/>
              <a:t>fase se puede llevar a cabo en 10 minutos y si se lleva a cabo eficientemente se puede terminar en 20 minutos todo el plan.</a:t>
            </a:r>
          </a:p>
          <a:p>
            <a:r>
              <a:rPr lang="es-CO" sz="1100" dirty="0" smtClean="0"/>
              <a:t>Es </a:t>
            </a:r>
            <a:r>
              <a:rPr lang="es-CO" sz="1100" dirty="0"/>
              <a:t>importante recordar que en un plan de marketing, la sección de </a:t>
            </a:r>
            <a:r>
              <a:rPr lang="es-CO" sz="1100" i="1" dirty="0" err="1"/>
              <a:t>branding</a:t>
            </a:r>
            <a:r>
              <a:rPr lang="es-CO" sz="1100" dirty="0"/>
              <a:t> no debería ocupar un espacio mayor a una página ya que debe ser algo sencillo, básico y entendible para toda la organización. ¡Éxito desarrollando la personalidad de la marca</a:t>
            </a:r>
            <a:r>
              <a:rPr lang="es-CO" sz="1100" dirty="0" smtClean="0"/>
              <a:t>!</a:t>
            </a:r>
            <a:endParaRPr lang="es-CO" sz="1100" dirty="0">
              <a:latin typeface="Arial" pitchFamily="34" charset="0"/>
              <a:cs typeface="Arial" pitchFamily="34" charset="0"/>
            </a:endParaRPr>
          </a:p>
        </p:txBody>
      </p:sp>
    </p:spTree>
    <p:extLst>
      <p:ext uri="{BB962C8B-B14F-4D97-AF65-F5344CB8AC3E}">
        <p14:creationId xmlns:p14="http://schemas.microsoft.com/office/powerpoint/2010/main" val="567956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pic>
        <p:nvPicPr>
          <p:cNvPr id="5" name="Picture 2" descr="Resultado de imagen para la ventana de joha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1" y="12932"/>
            <a:ext cx="4150926" cy="334668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la ventana de joha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3642" y="65665"/>
            <a:ext cx="4265869" cy="343935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2" y="3359616"/>
            <a:ext cx="4171288" cy="33583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n relaciona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984" y="3359617"/>
            <a:ext cx="4655422" cy="3358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813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685849" y="1717873"/>
            <a:ext cx="58293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4010422" y="1627858"/>
            <a:ext cx="5829300"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Rectángulo"/>
          <p:cNvSpPr/>
          <p:nvPr/>
        </p:nvSpPr>
        <p:spPr>
          <a:xfrm>
            <a:off x="76649" y="190639"/>
            <a:ext cx="4347665" cy="430887"/>
          </a:xfrm>
          <a:prstGeom prst="rect">
            <a:avLst/>
          </a:prstGeom>
          <a:noFill/>
        </p:spPr>
        <p:txBody>
          <a:bodyPr wrap="none" lIns="91440" tIns="45720" rIns="91440" bIns="45720">
            <a:spAutoFit/>
          </a:bodyPr>
          <a:lstStyle/>
          <a:p>
            <a:pPr algn="ctr"/>
            <a:r>
              <a:rPr lang="es-ES" sz="11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Grupo scout 157 </a:t>
            </a:r>
            <a:r>
              <a:rPr lang="es-ES" sz="11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B</a:t>
            </a:r>
            <a:r>
              <a:rPr lang="es-ES" sz="11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uena Aventura barrio el Mirador</a:t>
            </a:r>
          </a:p>
          <a:p>
            <a:pPr algn="ctr"/>
            <a:r>
              <a:rPr lang="es-ES" sz="11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10 razones por las cuales sus  hijos o hijas  pueden  ser scout</a:t>
            </a:r>
            <a:endParaRPr lang="es-ES" sz="11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sp>
        <p:nvSpPr>
          <p:cNvPr id="16" name="15 Rectángulo"/>
          <p:cNvSpPr/>
          <p:nvPr/>
        </p:nvSpPr>
        <p:spPr>
          <a:xfrm>
            <a:off x="4650337" y="190639"/>
            <a:ext cx="4347665" cy="430887"/>
          </a:xfrm>
          <a:prstGeom prst="rect">
            <a:avLst/>
          </a:prstGeom>
          <a:noFill/>
        </p:spPr>
        <p:txBody>
          <a:bodyPr wrap="none" lIns="91440" tIns="45720" rIns="91440" bIns="45720">
            <a:spAutoFit/>
          </a:bodyPr>
          <a:lstStyle/>
          <a:p>
            <a:pPr algn="ctr"/>
            <a:r>
              <a:rPr lang="es-ES" sz="11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Grupo scout 157 </a:t>
            </a:r>
            <a:r>
              <a:rPr lang="es-ES" sz="11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B</a:t>
            </a:r>
            <a:r>
              <a:rPr lang="es-ES" sz="11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rPr>
              <a:t>uena Aventura barrio el Mirador</a:t>
            </a:r>
          </a:p>
          <a:p>
            <a:pPr algn="ctr"/>
            <a:r>
              <a:rPr lang="es-ES" sz="11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Arial" pitchFamily="34" charset="0"/>
                <a:cs typeface="Arial" pitchFamily="34" charset="0"/>
              </a:rPr>
              <a:t>10 razones por las cuales sus  hijos o hijas  pueden  ser scout</a:t>
            </a:r>
            <a:endParaRPr lang="es-ES" sz="11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rial" pitchFamily="34" charset="0"/>
              <a:cs typeface="Arial" pitchFamily="34" charset="0"/>
            </a:endParaRPr>
          </a:p>
        </p:txBody>
      </p:sp>
    </p:spTree>
    <p:extLst>
      <p:ext uri="{BB962C8B-B14F-4D97-AF65-F5344CB8AC3E}">
        <p14:creationId xmlns:p14="http://schemas.microsoft.com/office/powerpoint/2010/main" val="5146600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TotalTime>
  <Words>49</Words>
  <Application>Microsoft Office PowerPoint</Application>
  <PresentationFormat>Presentación en pantalla (4:3)</PresentationFormat>
  <Paragraphs>51</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Luffi</dc:creator>
  <cp:lastModifiedBy>Luffi</cp:lastModifiedBy>
  <cp:revision>19</cp:revision>
  <cp:lastPrinted>2019-08-06T02:42:53Z</cp:lastPrinted>
  <dcterms:created xsi:type="dcterms:W3CDTF">2019-07-07T17:33:13Z</dcterms:created>
  <dcterms:modified xsi:type="dcterms:W3CDTF">2019-08-15T14:43:17Z</dcterms:modified>
</cp:coreProperties>
</file>